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Lst>
  <p:notesMasterIdLst>
    <p:notesMasterId r:id="rId44"/>
  </p:notesMasterIdLst>
  <p:sldIdLst>
    <p:sldId id="256" r:id="rId2"/>
    <p:sldId id="261" r:id="rId3"/>
    <p:sldId id="257" r:id="rId4"/>
    <p:sldId id="259" r:id="rId5"/>
    <p:sldId id="262" r:id="rId6"/>
    <p:sldId id="268" r:id="rId7"/>
    <p:sldId id="272" r:id="rId8"/>
    <p:sldId id="295" r:id="rId9"/>
    <p:sldId id="298" r:id="rId10"/>
    <p:sldId id="299" r:id="rId11"/>
    <p:sldId id="300" r:id="rId12"/>
    <p:sldId id="301" r:id="rId13"/>
    <p:sldId id="302" r:id="rId14"/>
    <p:sldId id="303" r:id="rId15"/>
    <p:sldId id="304" r:id="rId16"/>
    <p:sldId id="305" r:id="rId17"/>
    <p:sldId id="306" r:id="rId18"/>
    <p:sldId id="307" r:id="rId19"/>
    <p:sldId id="308" r:id="rId20"/>
    <p:sldId id="292" r:id="rId21"/>
    <p:sldId id="297" r:id="rId22"/>
    <p:sldId id="293" r:id="rId23"/>
    <p:sldId id="274" r:id="rId24"/>
    <p:sldId id="260" r:id="rId25"/>
    <p:sldId id="263" r:id="rId26"/>
    <p:sldId id="267" r:id="rId27"/>
    <p:sldId id="264" r:id="rId28"/>
    <p:sldId id="290" r:id="rId29"/>
    <p:sldId id="269" r:id="rId30"/>
    <p:sldId id="270" r:id="rId31"/>
    <p:sldId id="275" r:id="rId32"/>
    <p:sldId id="273" r:id="rId33"/>
    <p:sldId id="294" r:id="rId34"/>
    <p:sldId id="279" r:id="rId35"/>
    <p:sldId id="280" r:id="rId36"/>
    <p:sldId id="281" r:id="rId37"/>
    <p:sldId id="282" r:id="rId38"/>
    <p:sldId id="283" r:id="rId39"/>
    <p:sldId id="284" r:id="rId40"/>
    <p:sldId id="285" r:id="rId41"/>
    <p:sldId id="287" r:id="rId42"/>
    <p:sldId id="28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06F580F9-9775-4329-B41C-EAF70536AC9E}">
          <p14:sldIdLst>
            <p14:sldId id="256"/>
            <p14:sldId id="261"/>
            <p14:sldId id="257"/>
            <p14:sldId id="259"/>
            <p14:sldId id="262"/>
            <p14:sldId id="268"/>
            <p14:sldId id="272"/>
            <p14:sldId id="295"/>
            <p14:sldId id="298"/>
            <p14:sldId id="299"/>
            <p14:sldId id="300"/>
            <p14:sldId id="301"/>
            <p14:sldId id="302"/>
            <p14:sldId id="303"/>
            <p14:sldId id="304"/>
            <p14:sldId id="305"/>
            <p14:sldId id="306"/>
            <p14:sldId id="307"/>
            <p14:sldId id="308"/>
            <p14:sldId id="292"/>
            <p14:sldId id="297"/>
            <p14:sldId id="293"/>
            <p14:sldId id="274"/>
          </p14:sldIdLst>
        </p14:section>
        <p14:section name="Apendix" id="{433D82C9-7F5A-4752-8A89-222D9E29EDBD}">
          <p14:sldIdLst>
            <p14:sldId id="260"/>
            <p14:sldId id="263"/>
            <p14:sldId id="267"/>
            <p14:sldId id="264"/>
            <p14:sldId id="290"/>
            <p14:sldId id="269"/>
            <p14:sldId id="270"/>
            <p14:sldId id="275"/>
            <p14:sldId id="273"/>
            <p14:sldId id="294"/>
            <p14:sldId id="279"/>
            <p14:sldId id="280"/>
            <p14:sldId id="281"/>
            <p14:sldId id="282"/>
            <p14:sldId id="283"/>
            <p14:sldId id="284"/>
            <p14:sldId id="285"/>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3366"/>
    <a:srgbClr val="FF6600"/>
    <a:srgbClr val="CC0000"/>
    <a:srgbClr val="F3F3F3"/>
    <a:srgbClr val="FF3300"/>
    <a:srgbClr val="003399"/>
    <a:srgbClr val="FF0066"/>
    <a:srgbClr val="FFCC00"/>
    <a:srgbClr val="A547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80" d="100"/>
          <a:sy n="80" d="100"/>
        </p:scale>
        <p:origin x="5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58F97-EE77-4A17-8E04-315BBDEA5B22}" type="datetimeFigureOut">
              <a:rPr lang="en-IN" smtClean="0"/>
              <a:t>18-12-2021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DFBF29-40C2-4DD4-8CCB-12C70274458C}" type="slidenum">
              <a:rPr lang="en-IN" smtClean="0"/>
              <a:t>‹#›</a:t>
            </a:fld>
            <a:endParaRPr lang="en-IN"/>
          </a:p>
        </p:txBody>
      </p:sp>
    </p:spTree>
    <p:extLst>
      <p:ext uri="{BB962C8B-B14F-4D97-AF65-F5344CB8AC3E}">
        <p14:creationId xmlns:p14="http://schemas.microsoft.com/office/powerpoint/2010/main" val="2748640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0F66B0DF-583A-4940-80F8-0DACEDDEFE8B}" type="datetime2">
              <a:rPr lang="en-US" smtClean="0"/>
              <a:t>Saturday, December 18,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84901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FE017609-611C-4A9E-905A-C13F2EEC4A5F}" type="datetime2">
              <a:rPr lang="en-US" smtClean="0"/>
              <a:t>Saturday, December 18,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370072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507575CB-28B6-4E59-A15A-0A63412267B4}" type="datetime2">
              <a:rPr lang="en-US" smtClean="0"/>
              <a:t>Saturday, December 18,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95540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D39F99A-E105-4050-8B7B-272A124457E0}" type="datetime2">
              <a:rPr lang="en-US" smtClean="0"/>
              <a:t>Saturday, December 18,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5548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97FDF1CC-6FBB-4F7D-816C-FD2FD7A692B5}" type="datetime2">
              <a:rPr lang="en-US" smtClean="0"/>
              <a:t>Saturday, December 18,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7472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CE4EBDA3-D7E3-4008-B0AA-030EB26B31DA}" type="datetime2">
              <a:rPr lang="en-US" smtClean="0"/>
              <a:t>Saturday, December 18,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26819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513140B2-B1D6-4D99-AAF8-A4863D5A3D7F}" type="datetime2">
              <a:rPr lang="en-US" smtClean="0"/>
              <a:t>Saturday, December 18,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92093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8CDCCAC-8A64-41BC-821D-6CEEB7D1D5A5}" type="datetime2">
              <a:rPr lang="en-US" smtClean="0"/>
              <a:t>Saturday, December 18,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62671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7973543D-0A5E-4B0D-A4C0-6B822D68876B}" type="datetime2">
              <a:rPr lang="en-US" smtClean="0"/>
              <a:t>Saturday, December 18,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1494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426C2603-64F4-4C3C-8775-C45EC5173903}" type="datetime2">
              <a:rPr lang="en-US" smtClean="0"/>
              <a:t>Saturday, December 18,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56958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4623A513-A604-4598-BBF8-B8CC4226C109}" type="datetime2">
              <a:rPr lang="en-US" smtClean="0"/>
              <a:t>Saturday, December 18,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11096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5965F57B-0D31-483C-952E-F005EBD781CE}" type="datetime2">
              <a:rPr lang="en-US" smtClean="0"/>
              <a:t>Saturday, December 18,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384080337"/>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07" r:id="rId6"/>
    <p:sldLayoutId id="2147483812" r:id="rId7"/>
    <p:sldLayoutId id="2147483808" r:id="rId8"/>
    <p:sldLayoutId id="2147483809" r:id="rId9"/>
    <p:sldLayoutId id="2147483810" r:id="rId10"/>
    <p:sldLayoutId id="2147483811" r:id="rId11"/>
  </p:sldLayoutIdLst>
  <p:hf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hyperlink" Target="http://fivethirtyeight.com/features/uber-is-taking-millions-of-manhattan-rides-away-360%20from-taxis/" TargetMode="External"/><Relationship Id="rId1" Type="http://schemas.openxmlformats.org/officeDocument/2006/relationships/slideLayout" Target="../slideLayouts/slideLayout2.xml"/><Relationship Id="rId5" Type="http://schemas.openxmlformats.org/officeDocument/2006/relationships/hyperlink" Target="public.tableau.com" TargetMode="External"/><Relationship Id="rId4" Type="http://schemas.openxmlformats.org/officeDocument/2006/relationships/hyperlink" Target="https://data.worl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igarpatel1910/Uber-Pickups-in-New-York-City" TargetMode="External"/><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hyperlink" Target="https://public.tableau.com/app/profile/niren.patel6412/viz/UberTripsInNYC/Dashboard1?publish=yes" TargetMode="External"/><Relationship Id="rId5" Type="http://schemas.openxmlformats.org/officeDocument/2006/relationships/image" Target="../media/image30.jpe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niren-patel-550995221" TargetMode="External"/><Relationship Id="rId13" Type="http://schemas.openxmlformats.org/officeDocument/2006/relationships/image" Target="../media/image11.jpg"/><Relationship Id="rId3" Type="http://schemas.openxmlformats.org/officeDocument/2006/relationships/image" Target="../media/image5.jpeg"/><Relationship Id="rId7" Type="http://schemas.openxmlformats.org/officeDocument/2006/relationships/image" Target="../media/image8.png"/><Relationship Id="rId12" Type="http://schemas.openxmlformats.org/officeDocument/2006/relationships/image" Target="../media/image10.jp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jpg"/><Relationship Id="rId11" Type="http://schemas.openxmlformats.org/officeDocument/2006/relationships/image" Target="../media/image9.jpg"/><Relationship Id="rId5" Type="http://schemas.microsoft.com/office/2007/relationships/hdphoto" Target="../media/hdphoto1.wdp"/><Relationship Id="rId10" Type="http://schemas.openxmlformats.org/officeDocument/2006/relationships/hyperlink" Target="https://www.linkedin.com/in/parth-brahmbhatt-1452291b4" TargetMode="External"/><Relationship Id="rId4" Type="http://schemas.openxmlformats.org/officeDocument/2006/relationships/image" Target="../media/image6.png"/><Relationship Id="rId9" Type="http://schemas.openxmlformats.org/officeDocument/2006/relationships/hyperlink" Target="https://www.linkedin.com/in/jigar-patel-a4157821b"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4.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8.sv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ata.world/data-society/uber-pickups-in-nyc"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87560B9-86B8-4558-93E9-FAB8DBE4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66122" y="7174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Freeform: Shape 75">
            <a:extLst>
              <a:ext uri="{FF2B5EF4-FFF2-40B4-BE49-F238E27FC236}">
                <a16:creationId xmlns:a16="http://schemas.microsoft.com/office/drawing/2014/main" id="{71400469-1077-4353-BFB5-E4159ADF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24143" y="5425719"/>
            <a:ext cx="826527" cy="463493"/>
          </a:xfrm>
          <a:custGeom>
            <a:avLst/>
            <a:gdLst>
              <a:gd name="connsiteX0" fmla="*/ 791231 w 826527"/>
              <a:gd name="connsiteY0" fmla="*/ 135754 h 463493"/>
              <a:gd name="connsiteX1" fmla="*/ 826527 w 826527"/>
              <a:gd name="connsiteY1" fmla="*/ 178533 h 463493"/>
              <a:gd name="connsiteX2" fmla="*/ 658803 w 826527"/>
              <a:gd name="connsiteY2" fmla="*/ 346257 h 463493"/>
              <a:gd name="connsiteX3" fmla="*/ 627362 w 826527"/>
              <a:gd name="connsiteY3" fmla="*/ 299623 h 463493"/>
              <a:gd name="connsiteX4" fmla="*/ 463493 w 826527"/>
              <a:gd name="connsiteY4" fmla="*/ 231747 h 463493"/>
              <a:gd name="connsiteX5" fmla="*/ 231747 w 826527"/>
              <a:gd name="connsiteY5" fmla="*/ 463493 h 463493"/>
              <a:gd name="connsiteX6" fmla="*/ 0 w 826527"/>
              <a:gd name="connsiteY6" fmla="*/ 463493 h 463493"/>
              <a:gd name="connsiteX7" fmla="*/ 463492 w 826527"/>
              <a:gd name="connsiteY7" fmla="*/ 0 h 463493"/>
              <a:gd name="connsiteX8" fmla="*/ 791231 w 826527"/>
              <a:gd name="connsiteY8" fmla="*/ 135754 h 4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527" h="463493">
                <a:moveTo>
                  <a:pt x="791231" y="135754"/>
                </a:moveTo>
                <a:lnTo>
                  <a:pt x="826527" y="178533"/>
                </a:lnTo>
                <a:lnTo>
                  <a:pt x="658803" y="346257"/>
                </a:lnTo>
                <a:lnTo>
                  <a:pt x="627362" y="299623"/>
                </a:lnTo>
                <a:cubicBezTo>
                  <a:pt x="585424" y="257686"/>
                  <a:pt x="527487" y="231747"/>
                  <a:pt x="463493" y="231747"/>
                </a:cubicBezTo>
                <a:cubicBezTo>
                  <a:pt x="335503" y="231746"/>
                  <a:pt x="231746" y="335503"/>
                  <a:pt x="231747" y="463493"/>
                </a:cubicBezTo>
                <a:lnTo>
                  <a:pt x="0" y="463493"/>
                </a:lnTo>
                <a:cubicBezTo>
                  <a:pt x="0" y="207513"/>
                  <a:pt x="207513" y="0"/>
                  <a:pt x="463492" y="0"/>
                </a:cubicBezTo>
                <a:cubicBezTo>
                  <a:pt x="591482" y="0"/>
                  <a:pt x="707356" y="51879"/>
                  <a:pt x="791231" y="135754"/>
                </a:cubicBezTo>
                <a:close/>
              </a:path>
            </a:pathLst>
          </a:custGeom>
          <a:solidFill>
            <a:schemeClr val="bg2"/>
          </a:solidFill>
          <a:ln>
            <a:noFill/>
          </a:ln>
          <a:effectLst>
            <a:innerShdw blurRad="1270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8" name="Freeform: Shape 77">
            <a:extLst>
              <a:ext uri="{FF2B5EF4-FFF2-40B4-BE49-F238E27FC236}">
                <a16:creationId xmlns:a16="http://schemas.microsoft.com/office/drawing/2014/main" id="{F28851F7-6B20-43F1-90FF-B41CE11AF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62489" y="5445666"/>
            <a:ext cx="807174" cy="508309"/>
          </a:xfrm>
          <a:custGeom>
            <a:avLst/>
            <a:gdLst>
              <a:gd name="connsiteX0" fmla="*/ 791232 w 807174"/>
              <a:gd name="connsiteY0" fmla="*/ 148880 h 508309"/>
              <a:gd name="connsiteX1" fmla="*/ 807174 w 807174"/>
              <a:gd name="connsiteY1" fmla="*/ 170072 h 508309"/>
              <a:gd name="connsiteX2" fmla="*/ 636502 w 807174"/>
              <a:gd name="connsiteY2" fmla="*/ 340744 h 508309"/>
              <a:gd name="connsiteX3" fmla="*/ 627362 w 807174"/>
              <a:gd name="connsiteY3" fmla="*/ 328595 h 508309"/>
              <a:gd name="connsiteX4" fmla="*/ 463493 w 807174"/>
              <a:gd name="connsiteY4" fmla="*/ 254155 h 508309"/>
              <a:gd name="connsiteX5" fmla="*/ 231747 w 807174"/>
              <a:gd name="connsiteY5" fmla="*/ 508309 h 508309"/>
              <a:gd name="connsiteX6" fmla="*/ 0 w 807174"/>
              <a:gd name="connsiteY6" fmla="*/ 508309 h 508309"/>
              <a:gd name="connsiteX7" fmla="*/ 463493 w 807174"/>
              <a:gd name="connsiteY7" fmla="*/ 0 h 508309"/>
              <a:gd name="connsiteX8" fmla="*/ 791232 w 807174"/>
              <a:gd name="connsiteY8" fmla="*/ 148880 h 50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174" h="508309">
                <a:moveTo>
                  <a:pt x="791232" y="148880"/>
                </a:moveTo>
                <a:lnTo>
                  <a:pt x="807174" y="170072"/>
                </a:lnTo>
                <a:lnTo>
                  <a:pt x="636502" y="340744"/>
                </a:lnTo>
                <a:lnTo>
                  <a:pt x="627362" y="328595"/>
                </a:lnTo>
                <a:cubicBezTo>
                  <a:pt x="585425" y="282602"/>
                  <a:pt x="527487" y="254155"/>
                  <a:pt x="463493" y="254155"/>
                </a:cubicBezTo>
                <a:cubicBezTo>
                  <a:pt x="335503" y="254155"/>
                  <a:pt x="231746" y="367943"/>
                  <a:pt x="231747" y="508309"/>
                </a:cubicBezTo>
                <a:lnTo>
                  <a:pt x="0" y="508309"/>
                </a:lnTo>
                <a:cubicBezTo>
                  <a:pt x="0" y="227578"/>
                  <a:pt x="207513" y="0"/>
                  <a:pt x="463493" y="0"/>
                </a:cubicBezTo>
                <a:cubicBezTo>
                  <a:pt x="591482" y="-1"/>
                  <a:pt x="707356" y="56895"/>
                  <a:pt x="791232" y="14888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0" name="Oval 79">
            <a:extLst>
              <a:ext uri="{FF2B5EF4-FFF2-40B4-BE49-F238E27FC236}">
                <a16:creationId xmlns:a16="http://schemas.microsoft.com/office/drawing/2014/main" id="{09E6BACC-8290-425B-A517-1914E16D8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865497" y="5915162"/>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a16="http://schemas.microsoft.com/office/drawing/2014/main" id="{E69C82A5-F194-4F88-9362-A2254A1779C6}"/>
              </a:ext>
            </a:extLst>
          </p:cNvPr>
          <p:cNvSpPr/>
          <p:nvPr/>
        </p:nvSpPr>
        <p:spPr>
          <a:xfrm>
            <a:off x="265471" y="2639961"/>
            <a:ext cx="6274218" cy="2624261"/>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2">
                  <a:lumMod val="10000"/>
                </a:schemeClr>
              </a:solidFill>
            </a:endParaRPr>
          </a:p>
        </p:txBody>
      </p:sp>
      <p:sp>
        <p:nvSpPr>
          <p:cNvPr id="79" name="TextBox 78">
            <a:extLst>
              <a:ext uri="{FF2B5EF4-FFF2-40B4-BE49-F238E27FC236}">
                <a16:creationId xmlns:a16="http://schemas.microsoft.com/office/drawing/2014/main" id="{E9B54DF6-5E0A-4C0D-BD5B-F54EF80B07CF}"/>
              </a:ext>
            </a:extLst>
          </p:cNvPr>
          <p:cNvSpPr txBox="1"/>
          <p:nvPr/>
        </p:nvSpPr>
        <p:spPr>
          <a:xfrm>
            <a:off x="412951" y="2742243"/>
            <a:ext cx="2551471" cy="646331"/>
          </a:xfrm>
          <a:prstGeom prst="rect">
            <a:avLst/>
          </a:prstGeom>
          <a:noFill/>
        </p:spPr>
        <p:txBody>
          <a:bodyPr wrap="square">
            <a:spAutoFit/>
          </a:bodyPr>
          <a:lstStyle/>
          <a:p>
            <a:r>
              <a:rPr lang="en-IN" sz="3600" dirty="0"/>
              <a:t>DAB 103</a:t>
            </a:r>
          </a:p>
        </p:txBody>
      </p:sp>
      <p:sp>
        <p:nvSpPr>
          <p:cNvPr id="77" name="Rectangle 76">
            <a:extLst>
              <a:ext uri="{FF2B5EF4-FFF2-40B4-BE49-F238E27FC236}">
                <a16:creationId xmlns:a16="http://schemas.microsoft.com/office/drawing/2014/main" id="{03B3A800-59C4-45E1-B3CE-0199EC5C71DE}"/>
              </a:ext>
            </a:extLst>
          </p:cNvPr>
          <p:cNvSpPr/>
          <p:nvPr/>
        </p:nvSpPr>
        <p:spPr>
          <a:xfrm>
            <a:off x="-708578" y="3439861"/>
            <a:ext cx="8222316" cy="523220"/>
          </a:xfrm>
          <a:prstGeom prst="rect">
            <a:avLst/>
          </a:prstGeom>
          <a:noFill/>
        </p:spPr>
        <p:txBody>
          <a:bodyPr wrap="square" lIns="91440" tIns="45720" rIns="91440" bIns="45720">
            <a:spAutoFit/>
          </a:bodyPr>
          <a:lstStyle/>
          <a:p>
            <a:pPr algn="ctr"/>
            <a:r>
              <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cs typeface="Calibri" panose="020F0502020204030204" pitchFamily="34" charset="0"/>
              </a:rPr>
              <a:t>PROJECT PROPOSAL &amp;  EDA</a:t>
            </a:r>
            <a:endParaRPr lang="en-IN"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cs typeface="Calibri" panose="020F0502020204030204" pitchFamily="34" charset="0"/>
            </a:endParaRPr>
          </a:p>
        </p:txBody>
      </p:sp>
      <p:sp>
        <p:nvSpPr>
          <p:cNvPr id="81" name="TextBox 80">
            <a:extLst>
              <a:ext uri="{FF2B5EF4-FFF2-40B4-BE49-F238E27FC236}">
                <a16:creationId xmlns:a16="http://schemas.microsoft.com/office/drawing/2014/main" id="{31A796E6-6B95-4C43-BCC0-5B41928AC1A8}"/>
              </a:ext>
            </a:extLst>
          </p:cNvPr>
          <p:cNvSpPr txBox="1"/>
          <p:nvPr/>
        </p:nvSpPr>
        <p:spPr>
          <a:xfrm>
            <a:off x="2753402" y="4093407"/>
            <a:ext cx="2512142" cy="523220"/>
          </a:xfrm>
          <a:prstGeom prst="rect">
            <a:avLst/>
          </a:prstGeom>
          <a:noFill/>
        </p:spPr>
        <p:txBody>
          <a:bodyPr wrap="square" rtlCol="0">
            <a:spAutoFit/>
          </a:bodyPr>
          <a:lstStyle/>
          <a:p>
            <a:r>
              <a:rPr lang="en-US" sz="2800" dirty="0"/>
              <a:t>SECTION 001</a:t>
            </a:r>
            <a:endParaRPr lang="en-IN" sz="2800" dirty="0"/>
          </a:p>
        </p:txBody>
      </p:sp>
      <p:sp>
        <p:nvSpPr>
          <p:cNvPr id="82" name="Rectangle 81">
            <a:extLst>
              <a:ext uri="{FF2B5EF4-FFF2-40B4-BE49-F238E27FC236}">
                <a16:creationId xmlns:a16="http://schemas.microsoft.com/office/drawing/2014/main" id="{C8D18252-0F5F-45E4-812B-553296244C0A}"/>
              </a:ext>
            </a:extLst>
          </p:cNvPr>
          <p:cNvSpPr/>
          <p:nvPr/>
        </p:nvSpPr>
        <p:spPr>
          <a:xfrm>
            <a:off x="7223879" y="5033639"/>
            <a:ext cx="4277104" cy="37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TextBox 82">
            <a:extLst>
              <a:ext uri="{FF2B5EF4-FFF2-40B4-BE49-F238E27FC236}">
                <a16:creationId xmlns:a16="http://schemas.microsoft.com/office/drawing/2014/main" id="{890E5E83-7552-4671-B30A-E122293709F2}"/>
              </a:ext>
            </a:extLst>
          </p:cNvPr>
          <p:cNvSpPr txBox="1"/>
          <p:nvPr/>
        </p:nvSpPr>
        <p:spPr>
          <a:xfrm>
            <a:off x="2964422" y="230576"/>
            <a:ext cx="6946098" cy="400110"/>
          </a:xfrm>
          <a:prstGeom prst="rect">
            <a:avLst/>
          </a:prstGeom>
          <a:noFill/>
        </p:spPr>
        <p:txBody>
          <a:bodyPr wrap="square" rtlCol="0">
            <a:spAutoFit/>
          </a:bodyPr>
          <a:lstStyle/>
          <a:p>
            <a:r>
              <a:rPr lang="en-US" sz="2000" b="1" u="sng" spc="600" dirty="0">
                <a:solidFill>
                  <a:schemeClr val="accent6">
                    <a:lumMod val="20000"/>
                    <a:lumOff val="80000"/>
                  </a:schemeClr>
                </a:solidFill>
                <a:effectLst>
                  <a:outerShdw blurRad="38100" dist="38100" dir="2700000" algn="tl">
                    <a:srgbClr val="000000">
                      <a:alpha val="43137"/>
                    </a:srgbClr>
                  </a:outerShdw>
                </a:effectLst>
              </a:rPr>
              <a:t>UBER PICKUPS IN NEWYORK CITY</a:t>
            </a:r>
            <a:endParaRPr lang="en-IN" sz="2000" b="1" u="sng" spc="600" dirty="0">
              <a:solidFill>
                <a:schemeClr val="accent6">
                  <a:lumMod val="20000"/>
                  <a:lumOff val="80000"/>
                </a:schemeClr>
              </a:solidFill>
              <a:effectLst>
                <a:outerShdw blurRad="38100" dist="38100" dir="2700000" algn="tl">
                  <a:srgbClr val="000000">
                    <a:alpha val="43137"/>
                  </a:srgbClr>
                </a:outerShdw>
              </a:effectLst>
            </a:endParaRPr>
          </a:p>
        </p:txBody>
      </p:sp>
      <p:sp>
        <p:nvSpPr>
          <p:cNvPr id="89" name="Hexagon 88">
            <a:extLst>
              <a:ext uri="{FF2B5EF4-FFF2-40B4-BE49-F238E27FC236}">
                <a16:creationId xmlns:a16="http://schemas.microsoft.com/office/drawing/2014/main" id="{4366F56D-5990-4C85-BADD-4213CF551BBF}"/>
              </a:ext>
            </a:extLst>
          </p:cNvPr>
          <p:cNvSpPr/>
          <p:nvPr/>
        </p:nvSpPr>
        <p:spPr>
          <a:xfrm>
            <a:off x="6851488" y="1826906"/>
            <a:ext cx="5281520" cy="4800517"/>
          </a:xfrm>
          <a:prstGeom prst="hexagon">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sp>
        <p:nvSpPr>
          <p:cNvPr id="14" name="TextBox 13">
            <a:extLst>
              <a:ext uri="{FF2B5EF4-FFF2-40B4-BE49-F238E27FC236}">
                <a16:creationId xmlns:a16="http://schemas.microsoft.com/office/drawing/2014/main" id="{C4585C44-0B56-49DF-8E07-D29686B9B668}"/>
              </a:ext>
            </a:extLst>
          </p:cNvPr>
          <p:cNvSpPr txBox="1"/>
          <p:nvPr/>
        </p:nvSpPr>
        <p:spPr>
          <a:xfrm>
            <a:off x="4350820" y="4735732"/>
            <a:ext cx="2512142" cy="523220"/>
          </a:xfrm>
          <a:prstGeom prst="rect">
            <a:avLst/>
          </a:prstGeom>
          <a:noFill/>
        </p:spPr>
        <p:txBody>
          <a:bodyPr wrap="square" rtlCol="0">
            <a:spAutoFit/>
          </a:bodyPr>
          <a:lstStyle/>
          <a:p>
            <a:r>
              <a:rPr lang="en-US" sz="2800" dirty="0"/>
              <a:t>GROUP 003</a:t>
            </a:r>
            <a:endParaRPr lang="en-IN" sz="2800" dirty="0"/>
          </a:p>
        </p:txBody>
      </p:sp>
      <p:sp>
        <p:nvSpPr>
          <p:cNvPr id="2" name="Slide Number Placeholder 1">
            <a:extLst>
              <a:ext uri="{FF2B5EF4-FFF2-40B4-BE49-F238E27FC236}">
                <a16:creationId xmlns:a16="http://schemas.microsoft.com/office/drawing/2014/main" id="{8C56A369-859C-4AE5-A25B-C308C681534D}"/>
              </a:ext>
            </a:extLst>
          </p:cNvPr>
          <p:cNvSpPr>
            <a:spLocks noGrp="1"/>
          </p:cNvSpPr>
          <p:nvPr>
            <p:ph type="sldNum" sz="quarter" idx="12"/>
          </p:nvPr>
        </p:nvSpPr>
        <p:spPr/>
        <p:txBody>
          <a:bodyPr/>
          <a:lstStyle/>
          <a:p>
            <a:fld id="{DBA1B0FB-D917-4C8C-928F-313BD683BF39}" type="slidenum">
              <a:rPr lang="en-US" smtClean="0"/>
              <a:t>1</a:t>
            </a:fld>
            <a:endParaRPr lang="en-US"/>
          </a:p>
        </p:txBody>
      </p:sp>
      <p:pic>
        <p:nvPicPr>
          <p:cNvPr id="4" name="Graphic 3" descr="Taxi outline">
            <a:extLst>
              <a:ext uri="{FF2B5EF4-FFF2-40B4-BE49-F238E27FC236}">
                <a16:creationId xmlns:a16="http://schemas.microsoft.com/office/drawing/2014/main" id="{B1732FFE-7531-492E-8DAE-DDE542ED5F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781" y="1885093"/>
            <a:ext cx="914400" cy="914400"/>
          </a:xfrm>
          <a:prstGeom prst="rect">
            <a:avLst/>
          </a:prstGeom>
        </p:spPr>
      </p:pic>
      <p:pic>
        <p:nvPicPr>
          <p:cNvPr id="18" name="Graphic 17" descr="Taxi outline">
            <a:extLst>
              <a:ext uri="{FF2B5EF4-FFF2-40B4-BE49-F238E27FC236}">
                <a16:creationId xmlns:a16="http://schemas.microsoft.com/office/drawing/2014/main" id="{3053A267-EBFB-41FB-816D-DA0AC241AB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8181" y="1881990"/>
            <a:ext cx="914400" cy="914400"/>
          </a:xfrm>
          <a:prstGeom prst="rect">
            <a:avLst/>
          </a:prstGeom>
        </p:spPr>
      </p:pic>
      <p:pic>
        <p:nvPicPr>
          <p:cNvPr id="19" name="Graphic 18" descr="Taxi outline">
            <a:extLst>
              <a:ext uri="{FF2B5EF4-FFF2-40B4-BE49-F238E27FC236}">
                <a16:creationId xmlns:a16="http://schemas.microsoft.com/office/drawing/2014/main" id="{4CB67F8E-4198-4A7F-9346-1FCCF82F06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3700" y="1876511"/>
            <a:ext cx="914400" cy="914400"/>
          </a:xfrm>
          <a:prstGeom prst="rect">
            <a:avLst/>
          </a:prstGeom>
        </p:spPr>
      </p:pic>
      <p:pic>
        <p:nvPicPr>
          <p:cNvPr id="20" name="Graphic 19" descr="Taxi outline">
            <a:extLst>
              <a:ext uri="{FF2B5EF4-FFF2-40B4-BE49-F238E27FC236}">
                <a16:creationId xmlns:a16="http://schemas.microsoft.com/office/drawing/2014/main" id="{FDEF93B2-EFEB-4F2A-B29C-00759AD24C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1778" y="1885093"/>
            <a:ext cx="914400" cy="914400"/>
          </a:xfrm>
          <a:prstGeom prst="rect">
            <a:avLst/>
          </a:prstGeom>
        </p:spPr>
      </p:pic>
      <p:pic>
        <p:nvPicPr>
          <p:cNvPr id="21" name="Graphic 20" descr="Taxi outline">
            <a:extLst>
              <a:ext uri="{FF2B5EF4-FFF2-40B4-BE49-F238E27FC236}">
                <a16:creationId xmlns:a16="http://schemas.microsoft.com/office/drawing/2014/main" id="{B21DB40B-85B9-4DEE-8145-BC53D7C1CE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3939" y="1876511"/>
            <a:ext cx="914400" cy="914400"/>
          </a:xfrm>
          <a:prstGeom prst="rect">
            <a:avLst/>
          </a:prstGeom>
        </p:spPr>
      </p:pic>
      <p:pic>
        <p:nvPicPr>
          <p:cNvPr id="22" name="Graphic 21" descr="Taxi outline">
            <a:extLst>
              <a:ext uri="{FF2B5EF4-FFF2-40B4-BE49-F238E27FC236}">
                <a16:creationId xmlns:a16="http://schemas.microsoft.com/office/drawing/2014/main" id="{7ECEF24D-6C25-4567-A0E5-400F7A760E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7331" y="1885093"/>
            <a:ext cx="914400" cy="914400"/>
          </a:xfrm>
          <a:prstGeom prst="rect">
            <a:avLst/>
          </a:prstGeom>
        </p:spPr>
      </p:pic>
      <p:pic>
        <p:nvPicPr>
          <p:cNvPr id="23" name="Graphic 22" descr="Taxi outline">
            <a:extLst>
              <a:ext uri="{FF2B5EF4-FFF2-40B4-BE49-F238E27FC236}">
                <a16:creationId xmlns:a16="http://schemas.microsoft.com/office/drawing/2014/main" id="{55250DAB-E399-439E-B246-2003CE40FB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6979" y="1881990"/>
            <a:ext cx="914400" cy="914400"/>
          </a:xfrm>
          <a:prstGeom prst="rect">
            <a:avLst/>
          </a:prstGeom>
        </p:spPr>
      </p:pic>
    </p:spTree>
    <p:extLst>
      <p:ext uri="{BB962C8B-B14F-4D97-AF65-F5344CB8AC3E}">
        <p14:creationId xmlns:p14="http://schemas.microsoft.com/office/powerpoint/2010/main" val="1706178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06E9-819C-485C-931C-65EFBF524C80}"/>
              </a:ext>
            </a:extLst>
          </p:cNvPr>
          <p:cNvSpPr>
            <a:spLocks noGrp="1"/>
          </p:cNvSpPr>
          <p:nvPr>
            <p:ph type="title"/>
          </p:nvPr>
        </p:nvSpPr>
        <p:spPr>
          <a:xfrm>
            <a:off x="0" y="350701"/>
            <a:ext cx="12275127" cy="1332000"/>
          </a:xfrm>
        </p:spPr>
        <p:txBody>
          <a:bodyPr>
            <a:normAutofit fontScale="90000"/>
          </a:bodyPr>
          <a:lstStyle/>
          <a:p>
            <a:pPr algn="ctr"/>
            <a:r>
              <a:rPr lang="en-IN" b="1" dirty="0">
                <a:solidFill>
                  <a:schemeClr val="bg2"/>
                </a:solidFill>
              </a:rPr>
              <a:t>Top 10 No. of Vehicles per Base number in 2015</a:t>
            </a:r>
          </a:p>
        </p:txBody>
      </p:sp>
      <p:pic>
        <p:nvPicPr>
          <p:cNvPr id="13" name="Content Placeholder 12">
            <a:extLst>
              <a:ext uri="{FF2B5EF4-FFF2-40B4-BE49-F238E27FC236}">
                <a16:creationId xmlns:a16="http://schemas.microsoft.com/office/drawing/2014/main" id="{D033474B-5A62-4E23-88FB-F1ADF07D07F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50862" y="2097088"/>
            <a:ext cx="5545138" cy="4303712"/>
          </a:xfrm>
        </p:spPr>
      </p:pic>
      <p:sp>
        <p:nvSpPr>
          <p:cNvPr id="4" name="Content Placeholder 3">
            <a:extLst>
              <a:ext uri="{FF2B5EF4-FFF2-40B4-BE49-F238E27FC236}">
                <a16:creationId xmlns:a16="http://schemas.microsoft.com/office/drawing/2014/main" id="{8B6F7E54-66EA-4377-B434-1408E918503F}"/>
              </a:ext>
            </a:extLst>
          </p:cNvPr>
          <p:cNvSpPr>
            <a:spLocks noGrp="1"/>
          </p:cNvSpPr>
          <p:nvPr>
            <p:ph sz="half" idx="2"/>
          </p:nvPr>
        </p:nvSpPr>
        <p:spPr/>
        <p:txBody>
          <a:bodyPr>
            <a:normAutofit/>
          </a:bodyPr>
          <a:lstStyle/>
          <a:p>
            <a:r>
              <a:rPr lang="en-US" sz="2000" dirty="0">
                <a:solidFill>
                  <a:schemeClr val="bg2">
                    <a:alpha val="60000"/>
                  </a:schemeClr>
                </a:solidFill>
              </a:rPr>
              <a:t>As can be seen, the Fast Operating Corp base number has the most vehicles, followed by the XYZ Two Way Radio base number, which has the second most vehicles.</a:t>
            </a:r>
            <a:endParaRPr lang="en-IN" sz="2000" dirty="0">
              <a:solidFill>
                <a:schemeClr val="bg2">
                  <a:alpha val="60000"/>
                </a:schemeClr>
              </a:solidFill>
            </a:endParaRPr>
          </a:p>
        </p:txBody>
      </p:sp>
      <p:sp>
        <p:nvSpPr>
          <p:cNvPr id="5" name="Slide Number Placeholder 4">
            <a:extLst>
              <a:ext uri="{FF2B5EF4-FFF2-40B4-BE49-F238E27FC236}">
                <a16:creationId xmlns:a16="http://schemas.microsoft.com/office/drawing/2014/main" id="{12B9F66D-D7E7-40DB-914A-CD36853BB4E3}"/>
              </a:ext>
            </a:extLst>
          </p:cNvPr>
          <p:cNvSpPr>
            <a:spLocks noGrp="1"/>
          </p:cNvSpPr>
          <p:nvPr>
            <p:ph type="sldNum" sz="quarter" idx="12"/>
          </p:nvPr>
        </p:nvSpPr>
        <p:spPr/>
        <p:txBody>
          <a:bodyPr/>
          <a:lstStyle/>
          <a:p>
            <a:fld id="{DBA1B0FB-D917-4C8C-928F-313BD683BF39}" type="slidenum">
              <a:rPr lang="en-US" smtClean="0"/>
              <a:t>10</a:t>
            </a:fld>
            <a:endParaRPr lang="en-US"/>
          </a:p>
        </p:txBody>
      </p:sp>
    </p:spTree>
    <p:extLst>
      <p:ext uri="{BB962C8B-B14F-4D97-AF65-F5344CB8AC3E}">
        <p14:creationId xmlns:p14="http://schemas.microsoft.com/office/powerpoint/2010/main" val="18393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DDB2-87F4-4A74-8293-D4DCB8B6A903}"/>
              </a:ext>
            </a:extLst>
          </p:cNvPr>
          <p:cNvSpPr>
            <a:spLocks noGrp="1"/>
          </p:cNvSpPr>
          <p:nvPr>
            <p:ph type="title"/>
          </p:nvPr>
        </p:nvSpPr>
        <p:spPr>
          <a:xfrm>
            <a:off x="0" y="344999"/>
            <a:ext cx="12191999" cy="1332000"/>
          </a:xfrm>
        </p:spPr>
        <p:txBody>
          <a:bodyPr>
            <a:normAutofit fontScale="90000"/>
          </a:bodyPr>
          <a:lstStyle/>
          <a:p>
            <a:pPr algn="ctr"/>
            <a:r>
              <a:rPr lang="en-IN" b="1" dirty="0">
                <a:solidFill>
                  <a:schemeClr val="bg2"/>
                </a:solidFill>
              </a:rPr>
              <a:t>Avg. Number of Vehicles per Trips in 2015 </a:t>
            </a:r>
          </a:p>
        </p:txBody>
      </p:sp>
      <p:sp>
        <p:nvSpPr>
          <p:cNvPr id="4" name="Content Placeholder 3">
            <a:extLst>
              <a:ext uri="{FF2B5EF4-FFF2-40B4-BE49-F238E27FC236}">
                <a16:creationId xmlns:a16="http://schemas.microsoft.com/office/drawing/2014/main" id="{2D45A22C-0825-44B3-9C11-D41AF64B6CB9}"/>
              </a:ext>
            </a:extLst>
          </p:cNvPr>
          <p:cNvSpPr>
            <a:spLocks noGrp="1"/>
          </p:cNvSpPr>
          <p:nvPr>
            <p:ph sz="half" idx="2"/>
          </p:nvPr>
        </p:nvSpPr>
        <p:spPr>
          <a:xfrm>
            <a:off x="6205538" y="3146469"/>
            <a:ext cx="5435600" cy="2946356"/>
          </a:xfrm>
        </p:spPr>
        <p:txBody>
          <a:bodyPr/>
          <a:lstStyle/>
          <a:p>
            <a:r>
              <a:rPr lang="en-US" dirty="0">
                <a:solidFill>
                  <a:schemeClr val="bg2">
                    <a:alpha val="60000"/>
                  </a:schemeClr>
                </a:solidFill>
              </a:rPr>
              <a:t>The graph clearly shows that the average number of trips is increasing.</a:t>
            </a:r>
          </a:p>
          <a:p>
            <a:pPr marL="0" indent="0">
              <a:buNone/>
            </a:pPr>
            <a:endParaRPr lang="en-IN" dirty="0">
              <a:solidFill>
                <a:schemeClr val="bg2">
                  <a:alpha val="60000"/>
                </a:schemeClr>
              </a:solidFill>
            </a:endParaRPr>
          </a:p>
        </p:txBody>
      </p:sp>
      <p:sp>
        <p:nvSpPr>
          <p:cNvPr id="5" name="Slide Number Placeholder 4">
            <a:extLst>
              <a:ext uri="{FF2B5EF4-FFF2-40B4-BE49-F238E27FC236}">
                <a16:creationId xmlns:a16="http://schemas.microsoft.com/office/drawing/2014/main" id="{4696CBB7-D212-45BB-B1DE-162D4A43A77B}"/>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13" name="Content Placeholder 12">
            <a:extLst>
              <a:ext uri="{FF2B5EF4-FFF2-40B4-BE49-F238E27FC236}">
                <a16:creationId xmlns:a16="http://schemas.microsoft.com/office/drawing/2014/main" id="{75B20C01-7781-4E3B-83CC-29C4C89E55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50863" y="2277010"/>
            <a:ext cx="5435600" cy="3569991"/>
          </a:xfrm>
        </p:spPr>
      </p:pic>
    </p:spTree>
    <p:extLst>
      <p:ext uri="{BB962C8B-B14F-4D97-AF65-F5344CB8AC3E}">
        <p14:creationId xmlns:p14="http://schemas.microsoft.com/office/powerpoint/2010/main" val="3020961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F3DA4-A31C-4ED7-8CEE-E577FFB8E045}"/>
              </a:ext>
            </a:extLst>
          </p:cNvPr>
          <p:cNvSpPr>
            <a:spLocks noGrp="1"/>
          </p:cNvSpPr>
          <p:nvPr>
            <p:ph type="title"/>
          </p:nvPr>
        </p:nvSpPr>
        <p:spPr/>
        <p:txBody>
          <a:bodyPr>
            <a:normAutofit fontScale="90000"/>
          </a:bodyPr>
          <a:lstStyle/>
          <a:p>
            <a:pPr algn="ctr">
              <a:lnSpc>
                <a:spcPct val="150000"/>
              </a:lnSpc>
            </a:pPr>
            <a:r>
              <a:rPr lang="en-IN" b="1" dirty="0">
                <a:solidFill>
                  <a:schemeClr val="bg2"/>
                </a:solidFill>
              </a:rPr>
              <a:t>Avg. Number of Trips per Month in 2015</a:t>
            </a:r>
          </a:p>
        </p:txBody>
      </p:sp>
      <p:sp>
        <p:nvSpPr>
          <p:cNvPr id="4" name="Content Placeholder 3">
            <a:extLst>
              <a:ext uri="{FF2B5EF4-FFF2-40B4-BE49-F238E27FC236}">
                <a16:creationId xmlns:a16="http://schemas.microsoft.com/office/drawing/2014/main" id="{BD0D04A2-0C2C-4920-95E5-F661DD6A7E7C}"/>
              </a:ext>
            </a:extLst>
          </p:cNvPr>
          <p:cNvSpPr>
            <a:spLocks noGrp="1"/>
          </p:cNvSpPr>
          <p:nvPr>
            <p:ph sz="half" idx="2"/>
          </p:nvPr>
        </p:nvSpPr>
        <p:spPr>
          <a:xfrm>
            <a:off x="6205538" y="3001817"/>
            <a:ext cx="5435600" cy="3091007"/>
          </a:xfrm>
        </p:spPr>
        <p:txBody>
          <a:bodyPr/>
          <a:lstStyle/>
          <a:p>
            <a:r>
              <a:rPr lang="en-US" dirty="0">
                <a:solidFill>
                  <a:schemeClr val="bg2">
                    <a:alpha val="60000"/>
                  </a:schemeClr>
                </a:solidFill>
              </a:rPr>
              <a:t>In 2015, February had the highest average number of trips, but after March, it began to fall through August.</a:t>
            </a:r>
            <a:endParaRPr lang="en-IN" dirty="0">
              <a:solidFill>
                <a:schemeClr val="bg2">
                  <a:alpha val="60000"/>
                </a:schemeClr>
              </a:solidFill>
            </a:endParaRPr>
          </a:p>
        </p:txBody>
      </p:sp>
      <p:sp>
        <p:nvSpPr>
          <p:cNvPr id="5" name="Slide Number Placeholder 4">
            <a:extLst>
              <a:ext uri="{FF2B5EF4-FFF2-40B4-BE49-F238E27FC236}">
                <a16:creationId xmlns:a16="http://schemas.microsoft.com/office/drawing/2014/main" id="{ACCD4F4B-4A55-4F9F-9197-CCC5E68C69F4}"/>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11" name="Content Placeholder 10">
            <a:extLst>
              <a:ext uri="{FF2B5EF4-FFF2-40B4-BE49-F238E27FC236}">
                <a16:creationId xmlns:a16="http://schemas.microsoft.com/office/drawing/2014/main" id="{C89B55E0-3934-427E-B282-F3524710061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9263" y="2097175"/>
            <a:ext cx="5435600" cy="3882421"/>
          </a:xfrm>
        </p:spPr>
      </p:pic>
    </p:spTree>
    <p:extLst>
      <p:ext uri="{BB962C8B-B14F-4D97-AF65-F5344CB8AC3E}">
        <p14:creationId xmlns:p14="http://schemas.microsoft.com/office/powerpoint/2010/main" val="396797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BEF104-6923-4E2D-8FB4-020F74C98E06}"/>
              </a:ext>
            </a:extLst>
          </p:cNvPr>
          <p:cNvSpPr>
            <a:spLocks noGrp="1"/>
          </p:cNvSpPr>
          <p:nvPr>
            <p:ph type="title"/>
          </p:nvPr>
        </p:nvSpPr>
        <p:spPr>
          <a:xfrm>
            <a:off x="1043709" y="550799"/>
            <a:ext cx="10598753" cy="5542025"/>
          </a:xfrm>
        </p:spPr>
        <p:txBody>
          <a:bodyPr/>
          <a:lstStyle/>
          <a:p>
            <a:pPr algn="ctr">
              <a:lnSpc>
                <a:spcPct val="150000"/>
              </a:lnSpc>
            </a:pPr>
            <a:r>
              <a:rPr lang="en-IN" b="1" dirty="0">
                <a:solidFill>
                  <a:schemeClr val="bg2"/>
                </a:solidFill>
              </a:rPr>
              <a:t>DATA PRODUCT IN TABLEAU</a:t>
            </a:r>
          </a:p>
        </p:txBody>
      </p:sp>
      <p:sp>
        <p:nvSpPr>
          <p:cNvPr id="5" name="Slide Number Placeholder 4">
            <a:extLst>
              <a:ext uri="{FF2B5EF4-FFF2-40B4-BE49-F238E27FC236}">
                <a16:creationId xmlns:a16="http://schemas.microsoft.com/office/drawing/2014/main" id="{1B49D87B-D1C3-4E03-8BB4-05465A5064B6}"/>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3545696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BB5C06-E2A4-465F-9771-312398D1F2F2}"/>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10" name="slide2" descr="Sheet 1">
            <a:extLst>
              <a:ext uri="{FF2B5EF4-FFF2-40B4-BE49-F238E27FC236}">
                <a16:creationId xmlns:a16="http://schemas.microsoft.com/office/drawing/2014/main" id="{9978717F-734A-4E31-8A97-11851A98B1A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031345" y="310428"/>
            <a:ext cx="5467928" cy="6547571"/>
          </a:xfrm>
          <a:prstGeom prst="rect">
            <a:avLst/>
          </a:prstGeom>
        </p:spPr>
      </p:pic>
      <p:sp>
        <p:nvSpPr>
          <p:cNvPr id="13" name="TextBox 12">
            <a:extLst>
              <a:ext uri="{FF2B5EF4-FFF2-40B4-BE49-F238E27FC236}">
                <a16:creationId xmlns:a16="http://schemas.microsoft.com/office/drawing/2014/main" id="{9925FF79-E398-4476-B55A-55ECA9E0D4B6}"/>
              </a:ext>
            </a:extLst>
          </p:cNvPr>
          <p:cNvSpPr txBox="1"/>
          <p:nvPr/>
        </p:nvSpPr>
        <p:spPr>
          <a:xfrm>
            <a:off x="849745" y="1154545"/>
            <a:ext cx="4313382" cy="2246769"/>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bg2"/>
                </a:solidFill>
              </a:rPr>
              <a:t>In the last three days of the week in 2014 there are more pick up rate. </a:t>
            </a:r>
          </a:p>
          <a:p>
            <a:endParaRPr lang="en-IN" sz="2000" dirty="0">
              <a:solidFill>
                <a:schemeClr val="bg2"/>
              </a:solidFill>
            </a:endParaRPr>
          </a:p>
          <a:p>
            <a:pPr marL="285750" indent="-285750">
              <a:buFont typeface="Arial" panose="020B0604020202020204" pitchFamily="34" charset="0"/>
              <a:buChar char="•"/>
            </a:pPr>
            <a:r>
              <a:rPr lang="en-IN" sz="2000" dirty="0">
                <a:solidFill>
                  <a:schemeClr val="bg2"/>
                </a:solidFill>
              </a:rPr>
              <a:t>So, In respect to that customer should have to travel less in the last three weekdays. </a:t>
            </a:r>
          </a:p>
        </p:txBody>
      </p:sp>
    </p:spTree>
    <p:extLst>
      <p:ext uri="{BB962C8B-B14F-4D97-AF65-F5344CB8AC3E}">
        <p14:creationId xmlns:p14="http://schemas.microsoft.com/office/powerpoint/2010/main" val="3280522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4FB5CF-0061-496A-8B6E-572E82F709C3}"/>
              </a:ext>
            </a:extLst>
          </p:cNvPr>
          <p:cNvSpPr>
            <a:spLocks noGrp="1"/>
          </p:cNvSpPr>
          <p:nvPr>
            <p:ph type="sldNum" sz="quarter" idx="12"/>
          </p:nvPr>
        </p:nvSpPr>
        <p:spPr/>
        <p:txBody>
          <a:bodyPr/>
          <a:lstStyle/>
          <a:p>
            <a:fld id="{DBA1B0FB-D917-4C8C-928F-313BD683BF39}" type="slidenum">
              <a:rPr lang="en-US" smtClean="0"/>
              <a:t>15</a:t>
            </a:fld>
            <a:endParaRPr lang="en-US"/>
          </a:p>
        </p:txBody>
      </p:sp>
      <p:pic>
        <p:nvPicPr>
          <p:cNvPr id="8" name="Picture 7">
            <a:extLst>
              <a:ext uri="{FF2B5EF4-FFF2-40B4-BE49-F238E27FC236}">
                <a16:creationId xmlns:a16="http://schemas.microsoft.com/office/drawing/2014/main" id="{F47F74BA-A860-4038-8F4D-B4459794A4C1}"/>
              </a:ext>
            </a:extLst>
          </p:cNvPr>
          <p:cNvPicPr>
            <a:picLocks noChangeAspect="1"/>
          </p:cNvPicPr>
          <p:nvPr/>
        </p:nvPicPr>
        <p:blipFill rotWithShape="1">
          <a:blip r:embed="rId2">
            <a:extLst>
              <a:ext uri="{28A0092B-C50C-407E-A947-70E740481C1C}">
                <a14:useLocalDpi xmlns:a14="http://schemas.microsoft.com/office/drawing/2010/main" val="0"/>
              </a:ext>
            </a:extLst>
          </a:blip>
          <a:srcRect t="-342" r="27764" b="25344"/>
          <a:stretch/>
        </p:blipFill>
        <p:spPr>
          <a:xfrm>
            <a:off x="2057400" y="196900"/>
            <a:ext cx="8737600" cy="4881418"/>
          </a:xfrm>
          <a:prstGeom prst="rect">
            <a:avLst/>
          </a:prstGeom>
        </p:spPr>
      </p:pic>
      <p:sp>
        <p:nvSpPr>
          <p:cNvPr id="9" name="TextBox 8">
            <a:extLst>
              <a:ext uri="{FF2B5EF4-FFF2-40B4-BE49-F238E27FC236}">
                <a16:creationId xmlns:a16="http://schemas.microsoft.com/office/drawing/2014/main" id="{5D02865C-FC9B-4DD1-87A7-E940DCFEBD55}"/>
              </a:ext>
            </a:extLst>
          </p:cNvPr>
          <p:cNvSpPr txBox="1"/>
          <p:nvPr/>
        </p:nvSpPr>
        <p:spPr>
          <a:xfrm>
            <a:off x="101600" y="5495637"/>
            <a:ext cx="11804073" cy="707886"/>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bg2"/>
                </a:solidFill>
              </a:rPr>
              <a:t>From 3:00 to 7:00 hour there are almost similar trips ratio and in the starting hour (1:00 to 2:00) and ending hour (22:00 to 24:00) of the day. </a:t>
            </a:r>
          </a:p>
        </p:txBody>
      </p:sp>
    </p:spTree>
    <p:extLst>
      <p:ext uri="{BB962C8B-B14F-4D97-AF65-F5344CB8AC3E}">
        <p14:creationId xmlns:p14="http://schemas.microsoft.com/office/powerpoint/2010/main" val="193132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2E3FC6-007E-4AE8-8C00-C4C33EAC6BBA}"/>
              </a:ext>
            </a:extLst>
          </p:cNvPr>
          <p:cNvSpPr>
            <a:spLocks noGrp="1"/>
          </p:cNvSpPr>
          <p:nvPr>
            <p:ph type="sldNum" sz="quarter" idx="12"/>
          </p:nvPr>
        </p:nvSpPr>
        <p:spPr/>
        <p:txBody>
          <a:bodyPr/>
          <a:lstStyle/>
          <a:p>
            <a:fld id="{DBA1B0FB-D917-4C8C-928F-313BD683BF39}" type="slidenum">
              <a:rPr lang="en-US" smtClean="0"/>
              <a:t>16</a:t>
            </a:fld>
            <a:endParaRPr lang="en-US"/>
          </a:p>
        </p:txBody>
      </p:sp>
      <p:pic>
        <p:nvPicPr>
          <p:cNvPr id="6" name="Picture 5">
            <a:extLst>
              <a:ext uri="{FF2B5EF4-FFF2-40B4-BE49-F238E27FC236}">
                <a16:creationId xmlns:a16="http://schemas.microsoft.com/office/drawing/2014/main" id="{F42F2836-BF66-40EC-8585-1980F17BC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5" y="0"/>
            <a:ext cx="12127345" cy="5953214"/>
          </a:xfrm>
          <a:prstGeom prst="rect">
            <a:avLst/>
          </a:prstGeom>
        </p:spPr>
      </p:pic>
      <p:sp>
        <p:nvSpPr>
          <p:cNvPr id="8" name="TextBox 7">
            <a:extLst>
              <a:ext uri="{FF2B5EF4-FFF2-40B4-BE49-F238E27FC236}">
                <a16:creationId xmlns:a16="http://schemas.microsoft.com/office/drawing/2014/main" id="{7F917D11-9050-418E-A673-8FD505079B78}"/>
              </a:ext>
            </a:extLst>
          </p:cNvPr>
          <p:cNvSpPr txBox="1"/>
          <p:nvPr/>
        </p:nvSpPr>
        <p:spPr>
          <a:xfrm>
            <a:off x="73891" y="5953214"/>
            <a:ext cx="12044218" cy="707886"/>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bg2"/>
                </a:solidFill>
              </a:rPr>
              <a:t>According to the chart there are more pick up rates between 15</a:t>
            </a:r>
            <a:r>
              <a:rPr lang="en-IN" sz="2000" baseline="30000" dirty="0">
                <a:solidFill>
                  <a:schemeClr val="bg2"/>
                </a:solidFill>
              </a:rPr>
              <a:t>th</a:t>
            </a:r>
            <a:r>
              <a:rPr lang="en-IN" sz="2000" dirty="0">
                <a:solidFill>
                  <a:schemeClr val="bg2"/>
                </a:solidFill>
              </a:rPr>
              <a:t> to 17</a:t>
            </a:r>
            <a:r>
              <a:rPr lang="en-IN" sz="2000" baseline="30000" dirty="0">
                <a:solidFill>
                  <a:schemeClr val="bg2"/>
                </a:solidFill>
              </a:rPr>
              <a:t>th </a:t>
            </a:r>
            <a:r>
              <a:rPr lang="en-IN" sz="2000" dirty="0">
                <a:solidFill>
                  <a:schemeClr val="bg2"/>
                </a:solidFill>
              </a:rPr>
              <a:t> day in an average month in 2014.</a:t>
            </a:r>
          </a:p>
        </p:txBody>
      </p:sp>
    </p:spTree>
    <p:extLst>
      <p:ext uri="{BB962C8B-B14F-4D97-AF65-F5344CB8AC3E}">
        <p14:creationId xmlns:p14="http://schemas.microsoft.com/office/powerpoint/2010/main" val="1452552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EFED87-6465-4F82-8BAE-77EFEDAE9517}"/>
              </a:ext>
            </a:extLst>
          </p:cNvPr>
          <p:cNvSpPr>
            <a:spLocks noGrp="1"/>
          </p:cNvSpPr>
          <p:nvPr>
            <p:ph type="sldNum" sz="quarter" idx="12"/>
          </p:nvPr>
        </p:nvSpPr>
        <p:spPr/>
        <p:txBody>
          <a:bodyPr/>
          <a:lstStyle/>
          <a:p>
            <a:fld id="{DBA1B0FB-D917-4C8C-928F-313BD683BF39}" type="slidenum">
              <a:rPr lang="en-US" smtClean="0"/>
              <a:t>17</a:t>
            </a:fld>
            <a:endParaRPr lang="en-US"/>
          </a:p>
        </p:txBody>
      </p:sp>
      <p:pic>
        <p:nvPicPr>
          <p:cNvPr id="7" name="Picture 6">
            <a:extLst>
              <a:ext uri="{FF2B5EF4-FFF2-40B4-BE49-F238E27FC236}">
                <a16:creationId xmlns:a16="http://schemas.microsoft.com/office/drawing/2014/main" id="{B7C7B1F3-E6D3-484A-A509-A1352E49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5165" y="0"/>
            <a:ext cx="6206836" cy="6858000"/>
          </a:xfrm>
          <a:prstGeom prst="rect">
            <a:avLst/>
          </a:prstGeom>
        </p:spPr>
      </p:pic>
      <p:sp>
        <p:nvSpPr>
          <p:cNvPr id="9" name="TextBox 8">
            <a:extLst>
              <a:ext uri="{FF2B5EF4-FFF2-40B4-BE49-F238E27FC236}">
                <a16:creationId xmlns:a16="http://schemas.microsoft.com/office/drawing/2014/main" id="{22B02755-A0AA-43AF-8740-2807825AB9A8}"/>
              </a:ext>
            </a:extLst>
          </p:cNvPr>
          <p:cNvSpPr txBox="1"/>
          <p:nvPr/>
        </p:nvSpPr>
        <p:spPr>
          <a:xfrm>
            <a:off x="101600" y="2105561"/>
            <a:ext cx="5717309" cy="2862322"/>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bg2"/>
                </a:solidFill>
              </a:rPr>
              <a:t>Among the described six months of 2014, the month of September shows that it has about 29M (million)  average Trips in that month with the highest number.</a:t>
            </a:r>
          </a:p>
          <a:p>
            <a:pPr marL="285750" indent="-285750">
              <a:buFont typeface="Arial" panose="020B0604020202020204" pitchFamily="34" charset="0"/>
              <a:buChar char="•"/>
            </a:pPr>
            <a:endParaRPr lang="en-IN" sz="2000" dirty="0">
              <a:solidFill>
                <a:schemeClr val="bg2"/>
              </a:solidFill>
            </a:endParaRPr>
          </a:p>
          <a:p>
            <a:pPr marL="285750" indent="-285750">
              <a:buFont typeface="Arial" panose="020B0604020202020204" pitchFamily="34" charset="0"/>
              <a:buChar char="•"/>
            </a:pPr>
            <a:r>
              <a:rPr lang="en-IN" sz="2000" dirty="0">
                <a:solidFill>
                  <a:schemeClr val="bg2"/>
                </a:solidFill>
              </a:rPr>
              <a:t>So, as we can assume that during the fall people like to travel in the month of September, and less like to travel in the month of the April.</a:t>
            </a:r>
          </a:p>
        </p:txBody>
      </p:sp>
    </p:spTree>
    <p:extLst>
      <p:ext uri="{BB962C8B-B14F-4D97-AF65-F5344CB8AC3E}">
        <p14:creationId xmlns:p14="http://schemas.microsoft.com/office/powerpoint/2010/main" val="3969886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BC1970-2DA0-4E93-94C1-1E97D5D66756}"/>
              </a:ext>
            </a:extLst>
          </p:cNvPr>
          <p:cNvSpPr>
            <a:spLocks noGrp="1"/>
          </p:cNvSpPr>
          <p:nvPr>
            <p:ph type="sldNum" sz="quarter" idx="12"/>
          </p:nvPr>
        </p:nvSpPr>
        <p:spPr/>
        <p:txBody>
          <a:bodyPr/>
          <a:lstStyle/>
          <a:p>
            <a:fld id="{DBA1B0FB-D917-4C8C-928F-313BD683BF39}" type="slidenum">
              <a:rPr lang="en-US" smtClean="0"/>
              <a:t>18</a:t>
            </a:fld>
            <a:endParaRPr lang="en-US"/>
          </a:p>
        </p:txBody>
      </p:sp>
      <p:pic>
        <p:nvPicPr>
          <p:cNvPr id="6" name="Picture 5">
            <a:extLst>
              <a:ext uri="{FF2B5EF4-FFF2-40B4-BE49-F238E27FC236}">
                <a16:creationId xmlns:a16="http://schemas.microsoft.com/office/drawing/2014/main" id="{D8B5AA8A-6F54-4E79-8586-E16C1F350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5735782"/>
          </a:xfrm>
          <a:prstGeom prst="rect">
            <a:avLst/>
          </a:prstGeom>
        </p:spPr>
      </p:pic>
      <p:sp>
        <p:nvSpPr>
          <p:cNvPr id="8" name="TextBox 7">
            <a:extLst>
              <a:ext uri="{FF2B5EF4-FFF2-40B4-BE49-F238E27FC236}">
                <a16:creationId xmlns:a16="http://schemas.microsoft.com/office/drawing/2014/main" id="{81E9B0D6-08A2-443F-8C97-F0E7DE479286}"/>
              </a:ext>
            </a:extLst>
          </p:cNvPr>
          <p:cNvSpPr txBox="1"/>
          <p:nvPr/>
        </p:nvSpPr>
        <p:spPr>
          <a:xfrm>
            <a:off x="0" y="5953214"/>
            <a:ext cx="12025745" cy="707886"/>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bg2"/>
                </a:solidFill>
              </a:rPr>
              <a:t>The rush hour of the day during 7:30 AM to 10:00 AM it seems that there are more rush hours on location between 40.732 Latitude to 40.742 Latitude. </a:t>
            </a:r>
          </a:p>
        </p:txBody>
      </p:sp>
    </p:spTree>
    <p:extLst>
      <p:ext uri="{BB962C8B-B14F-4D97-AF65-F5344CB8AC3E}">
        <p14:creationId xmlns:p14="http://schemas.microsoft.com/office/powerpoint/2010/main" val="3822831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5C46D6-F669-4FA6-9058-52CB8D27366A}"/>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9" name="TextBox 8">
            <a:extLst>
              <a:ext uri="{FF2B5EF4-FFF2-40B4-BE49-F238E27FC236}">
                <a16:creationId xmlns:a16="http://schemas.microsoft.com/office/drawing/2014/main" id="{AFC9E0ED-785B-4FF5-8AD2-BAFD1C4BF63F}"/>
              </a:ext>
            </a:extLst>
          </p:cNvPr>
          <p:cNvSpPr txBox="1"/>
          <p:nvPr/>
        </p:nvSpPr>
        <p:spPr>
          <a:xfrm>
            <a:off x="7213600" y="2628831"/>
            <a:ext cx="4978399" cy="1631216"/>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bg2"/>
                </a:solidFill>
              </a:rPr>
              <a:t>We can see in the tree map that the </a:t>
            </a:r>
            <a:r>
              <a:rPr lang="en-IN" sz="2000" dirty="0" err="1">
                <a:solidFill>
                  <a:schemeClr val="bg2"/>
                </a:solidFill>
              </a:rPr>
              <a:t>Schmecken</a:t>
            </a:r>
            <a:r>
              <a:rPr lang="en-IN" sz="2000" dirty="0">
                <a:solidFill>
                  <a:schemeClr val="bg2"/>
                </a:solidFill>
              </a:rPr>
              <a:t>(license base number)  has more average number of  Trips with 29.404 number among other  base code.</a:t>
            </a:r>
          </a:p>
        </p:txBody>
      </p:sp>
      <p:pic>
        <p:nvPicPr>
          <p:cNvPr id="13" name="Picture 12">
            <a:extLst>
              <a:ext uri="{FF2B5EF4-FFF2-40B4-BE49-F238E27FC236}">
                <a16:creationId xmlns:a16="http://schemas.microsoft.com/office/drawing/2014/main" id="{C30E74C9-97B3-4789-8270-0CF473DA134A}"/>
              </a:ext>
            </a:extLst>
          </p:cNvPr>
          <p:cNvPicPr>
            <a:picLocks noChangeAspect="1"/>
          </p:cNvPicPr>
          <p:nvPr/>
        </p:nvPicPr>
        <p:blipFill rotWithShape="1">
          <a:blip r:embed="rId2">
            <a:extLst>
              <a:ext uri="{28A0092B-C50C-407E-A947-70E740481C1C}">
                <a14:useLocalDpi xmlns:a14="http://schemas.microsoft.com/office/drawing/2010/main" val="0"/>
              </a:ext>
            </a:extLst>
          </a:blip>
          <a:srcRect l="-1" r="13666" b="6193"/>
          <a:stretch/>
        </p:blipFill>
        <p:spPr>
          <a:xfrm>
            <a:off x="0" y="138546"/>
            <a:ext cx="7213600" cy="6433321"/>
          </a:xfrm>
          <a:prstGeom prst="rect">
            <a:avLst/>
          </a:prstGeom>
        </p:spPr>
      </p:pic>
    </p:spTree>
    <p:extLst>
      <p:ext uri="{BB962C8B-B14F-4D97-AF65-F5344CB8AC3E}">
        <p14:creationId xmlns:p14="http://schemas.microsoft.com/office/powerpoint/2010/main" val="244981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5634B7B-789C-472B-BAB8-F3174438559A}"/>
              </a:ext>
            </a:extLst>
          </p:cNvPr>
          <p:cNvSpPr txBox="1"/>
          <p:nvPr/>
        </p:nvSpPr>
        <p:spPr>
          <a:xfrm>
            <a:off x="5112112" y="117987"/>
            <a:ext cx="2409565" cy="769441"/>
          </a:xfrm>
          <a:prstGeom prst="rect">
            <a:avLst/>
          </a:prstGeom>
          <a:noFill/>
        </p:spPr>
        <p:txBody>
          <a:bodyPr wrap="square">
            <a:spAutoFit/>
          </a:bodyPr>
          <a:lstStyle/>
          <a:p>
            <a:r>
              <a:rPr lang="en-US" sz="4400" b="1" dirty="0">
                <a:solidFill>
                  <a:schemeClr val="bg1"/>
                </a:solidFill>
                <a:latin typeface="Garamond" panose="02020404030301010803" pitchFamily="18" charset="0"/>
                <a:cs typeface="Calibri" panose="020F0502020204030204" pitchFamily="34" charset="0"/>
              </a:rPr>
              <a:t>Agenda</a:t>
            </a:r>
            <a:endParaRPr lang="en-IN" sz="4400" b="1" dirty="0">
              <a:solidFill>
                <a:schemeClr val="bg1"/>
              </a:solidFill>
              <a:latin typeface="Garamond" panose="02020404030301010803" pitchFamily="18" charset="0"/>
            </a:endParaRPr>
          </a:p>
        </p:txBody>
      </p:sp>
      <p:sp>
        <p:nvSpPr>
          <p:cNvPr id="15" name="Circle: Hollow 14">
            <a:extLst>
              <a:ext uri="{FF2B5EF4-FFF2-40B4-BE49-F238E27FC236}">
                <a16:creationId xmlns:a16="http://schemas.microsoft.com/office/drawing/2014/main" id="{FF5425DA-5E07-48A7-970B-DC847A7D8093}"/>
              </a:ext>
            </a:extLst>
          </p:cNvPr>
          <p:cNvSpPr/>
          <p:nvPr/>
        </p:nvSpPr>
        <p:spPr>
          <a:xfrm>
            <a:off x="310242" y="1668670"/>
            <a:ext cx="4100052" cy="3937819"/>
          </a:xfrm>
          <a:prstGeom prst="donut">
            <a:avLst>
              <a:gd name="adj" fmla="val 8879"/>
            </a:avLst>
          </a:prstGeom>
          <a:gradFill>
            <a:gsLst>
              <a:gs pos="18000">
                <a:srgbClr val="00B0F0"/>
              </a:gs>
              <a:gs pos="50000">
                <a:srgbClr val="002060"/>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mc:Choice xmlns:am3d="http://schemas.microsoft.com/office/drawing/2017/model3d" Requires="am3d">
          <p:graphicFrame>
            <p:nvGraphicFramePr>
              <p:cNvPr id="18" name="3D Model 17" descr="Taxi">
                <a:extLst>
                  <a:ext uri="{FF2B5EF4-FFF2-40B4-BE49-F238E27FC236}">
                    <a16:creationId xmlns:a16="http://schemas.microsoft.com/office/drawing/2014/main" id="{86DA8926-A21F-4BB9-AC33-55EBC7525E72}"/>
                  </a:ext>
                </a:extLst>
              </p:cNvPr>
              <p:cNvGraphicFramePr>
                <a:graphicFrameLocks noChangeAspect="1"/>
              </p:cNvGraphicFramePr>
              <p:nvPr>
                <p:extLst>
                  <p:ext uri="{D42A27DB-BD31-4B8C-83A1-F6EECF244321}">
                    <p14:modId xmlns:p14="http://schemas.microsoft.com/office/powerpoint/2010/main" val="485276735"/>
                  </p:ext>
                </p:extLst>
              </p:nvPr>
            </p:nvGraphicFramePr>
            <p:xfrm>
              <a:off x="400958" y="1422890"/>
              <a:ext cx="3918617" cy="3709372"/>
            </p:xfrm>
            <a:graphic>
              <a:graphicData uri="http://schemas.microsoft.com/office/drawing/2017/model3d">
                <am3d:model3d r:embed="rId2">
                  <am3d:spPr>
                    <a:xfrm>
                      <a:off x="0" y="0"/>
                      <a:ext cx="3918617" cy="3709372"/>
                    </a:xfrm>
                    <a:prstGeom prst="rect">
                      <a:avLst/>
                    </a:prstGeom>
                  </am3d:spPr>
                  <am3d:camera>
                    <am3d:pos x="0" y="0" z="54069063"/>
                    <am3d:up dx="0" dy="36000000" dz="0"/>
                    <am3d:lookAt x="0" y="0" z="0"/>
                    <am3d:perspective fov="2700000"/>
                  </am3d:camera>
                  <am3d:trans>
                    <am3d:meterPerModelUnit n="361425" d="1000000"/>
                    <am3d:preTrans dx="0" dy="-7022569" dz="-1358768"/>
                    <am3d:scale>
                      <am3d:sx n="1000000" d="1000000"/>
                      <am3d:sy n="1000000" d="1000000"/>
                      <am3d:sz n="1000000" d="1000000"/>
                    </am3d:scale>
                    <am3d:rot ax="1468012" ay="1457244" az="636037"/>
                    <am3d:postTrans dx="0" dy="0" dz="0"/>
                  </am3d:trans>
                  <am3d:raster rName="Office3DRenderer" rVer="16.0.8326">
                    <am3d:blip r:embed="rId3"/>
                  </am3d:raster>
                  <am3d:objViewport viewportSz="56686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Taxi">
                <a:extLst>
                  <a:ext uri="{FF2B5EF4-FFF2-40B4-BE49-F238E27FC236}">
                    <a16:creationId xmlns:a16="http://schemas.microsoft.com/office/drawing/2014/main" id="{86DA8926-A21F-4BB9-AC33-55EBC7525E72}"/>
                  </a:ext>
                </a:extLst>
              </p:cNvPr>
              <p:cNvPicPr>
                <a:picLocks noGrp="1" noRot="1" noChangeAspect="1" noMove="1" noResize="1" noEditPoints="1" noAdjustHandles="1" noChangeArrowheads="1" noChangeShapeType="1" noCrop="1"/>
              </p:cNvPicPr>
              <p:nvPr/>
            </p:nvPicPr>
            <p:blipFill>
              <a:blip r:embed="rId3"/>
              <a:stretch>
                <a:fillRect/>
              </a:stretch>
            </p:blipFill>
            <p:spPr>
              <a:xfrm>
                <a:off x="400958" y="1422890"/>
                <a:ext cx="3918617" cy="3709372"/>
              </a:xfrm>
              <a:prstGeom prst="rect">
                <a:avLst/>
              </a:prstGeom>
            </p:spPr>
          </p:pic>
        </mc:Fallback>
      </mc:AlternateContent>
      <p:sp>
        <p:nvSpPr>
          <p:cNvPr id="25" name="TextBox 24">
            <a:extLst>
              <a:ext uri="{FF2B5EF4-FFF2-40B4-BE49-F238E27FC236}">
                <a16:creationId xmlns:a16="http://schemas.microsoft.com/office/drawing/2014/main" id="{A01592EA-AA22-4B8E-879C-D8A66A95C75B}"/>
              </a:ext>
            </a:extLst>
          </p:cNvPr>
          <p:cNvSpPr txBox="1"/>
          <p:nvPr/>
        </p:nvSpPr>
        <p:spPr>
          <a:xfrm>
            <a:off x="5641109" y="739818"/>
            <a:ext cx="5089236" cy="6118919"/>
          </a:xfrm>
          <a:prstGeom prst="rect">
            <a:avLst/>
          </a:prstGeom>
          <a:noFill/>
        </p:spPr>
        <p:txBody>
          <a:bodyPr wrap="square" rtlCol="0">
            <a:spAutoFit/>
          </a:bodyPr>
          <a:lstStyle/>
          <a:p>
            <a:pPr marL="285750" indent="-285750">
              <a:lnSpc>
                <a:spcPct val="250000"/>
              </a:lnSpc>
              <a:buClr>
                <a:srgbClr val="CC0000"/>
              </a:buClr>
              <a:buFont typeface="Wingdings" panose="05000000000000000000" pitchFamily="2" charset="2"/>
              <a:buChar char="q"/>
            </a:pPr>
            <a:r>
              <a:rPr lang="en-US" sz="2000" dirty="0">
                <a:solidFill>
                  <a:schemeClr val="bg1"/>
                </a:solidFill>
              </a:rPr>
              <a:t>Team Members</a:t>
            </a:r>
          </a:p>
          <a:p>
            <a:pPr marL="285750" indent="-285750">
              <a:lnSpc>
                <a:spcPct val="250000"/>
              </a:lnSpc>
              <a:buClr>
                <a:srgbClr val="CC0000"/>
              </a:buClr>
              <a:buFont typeface="Wingdings" panose="05000000000000000000" pitchFamily="2" charset="2"/>
              <a:buChar char="q"/>
            </a:pPr>
            <a:r>
              <a:rPr lang="en-US" sz="2000" dirty="0">
                <a:solidFill>
                  <a:schemeClr val="bg1"/>
                </a:solidFill>
              </a:rPr>
              <a:t>Background &amp; Motivation</a:t>
            </a:r>
          </a:p>
          <a:p>
            <a:pPr marL="285750" indent="-285750">
              <a:lnSpc>
                <a:spcPct val="250000"/>
              </a:lnSpc>
              <a:buClr>
                <a:srgbClr val="CC0000"/>
              </a:buClr>
              <a:buFont typeface="Wingdings" panose="05000000000000000000" pitchFamily="2" charset="2"/>
              <a:buChar char="q"/>
            </a:pPr>
            <a:r>
              <a:rPr lang="en-US" sz="2000" dirty="0">
                <a:solidFill>
                  <a:schemeClr val="bg1"/>
                </a:solidFill>
              </a:rPr>
              <a:t>Problem Statement</a:t>
            </a:r>
          </a:p>
          <a:p>
            <a:pPr marL="285750" indent="-285750">
              <a:lnSpc>
                <a:spcPct val="250000"/>
              </a:lnSpc>
              <a:buClr>
                <a:srgbClr val="CC0000"/>
              </a:buClr>
              <a:buFont typeface="Wingdings" panose="05000000000000000000" pitchFamily="2" charset="2"/>
              <a:buChar char="q"/>
            </a:pPr>
            <a:r>
              <a:rPr lang="en-US" sz="2000" dirty="0">
                <a:solidFill>
                  <a:schemeClr val="bg1"/>
                </a:solidFill>
              </a:rPr>
              <a:t>Project Proposal</a:t>
            </a:r>
          </a:p>
          <a:p>
            <a:pPr marL="285750" indent="-285750">
              <a:lnSpc>
                <a:spcPct val="250000"/>
              </a:lnSpc>
              <a:buClr>
                <a:srgbClr val="CC0000"/>
              </a:buClr>
              <a:buFont typeface="Wingdings" panose="05000000000000000000" pitchFamily="2" charset="2"/>
              <a:buChar char="q"/>
            </a:pPr>
            <a:r>
              <a:rPr lang="en-US" sz="2000" dirty="0">
                <a:solidFill>
                  <a:schemeClr val="bg1"/>
                </a:solidFill>
              </a:rPr>
              <a:t>Dataset Source</a:t>
            </a:r>
          </a:p>
          <a:p>
            <a:pPr marL="285750" indent="-285750">
              <a:lnSpc>
                <a:spcPct val="250000"/>
              </a:lnSpc>
              <a:buClr>
                <a:srgbClr val="CC0000"/>
              </a:buClr>
              <a:buFont typeface="Wingdings" panose="05000000000000000000" pitchFamily="2" charset="2"/>
              <a:buChar char="q"/>
            </a:pPr>
            <a:r>
              <a:rPr lang="en-US" sz="2000" dirty="0">
                <a:solidFill>
                  <a:schemeClr val="bg1"/>
                </a:solidFill>
              </a:rPr>
              <a:t>Inclusion Criteria </a:t>
            </a:r>
          </a:p>
          <a:p>
            <a:pPr marL="285750" indent="-285750">
              <a:lnSpc>
                <a:spcPct val="250000"/>
              </a:lnSpc>
              <a:buClr>
                <a:srgbClr val="CC0000"/>
              </a:buClr>
              <a:buFont typeface="Wingdings" panose="05000000000000000000" pitchFamily="2" charset="2"/>
              <a:buChar char="q"/>
            </a:pPr>
            <a:r>
              <a:rPr lang="en-US" sz="2000" dirty="0">
                <a:solidFill>
                  <a:schemeClr val="bg1"/>
                </a:solidFill>
              </a:rPr>
              <a:t>Data Analysis </a:t>
            </a:r>
          </a:p>
          <a:p>
            <a:pPr marL="285750" indent="-285750">
              <a:lnSpc>
                <a:spcPct val="250000"/>
              </a:lnSpc>
              <a:buClr>
                <a:srgbClr val="CC0000"/>
              </a:buClr>
              <a:buFont typeface="Wingdings" panose="05000000000000000000" pitchFamily="2" charset="2"/>
              <a:buChar char="q"/>
            </a:pPr>
            <a:r>
              <a:rPr lang="en-US" sz="2000" dirty="0">
                <a:solidFill>
                  <a:schemeClr val="bg1"/>
                </a:solidFill>
              </a:rPr>
              <a:t>Conclusion &amp; Recommendation </a:t>
            </a:r>
          </a:p>
        </p:txBody>
      </p:sp>
      <p:sp>
        <p:nvSpPr>
          <p:cNvPr id="2" name="Slide Number Placeholder 1">
            <a:extLst>
              <a:ext uri="{FF2B5EF4-FFF2-40B4-BE49-F238E27FC236}">
                <a16:creationId xmlns:a16="http://schemas.microsoft.com/office/drawing/2014/main" id="{F9A909AB-71BA-4AF9-B070-9AAFDC7A6A3F}"/>
              </a:ext>
            </a:extLst>
          </p:cNvPr>
          <p:cNvSpPr>
            <a:spLocks noGrp="1"/>
          </p:cNvSpPr>
          <p:nvPr>
            <p:ph type="sldNum" sz="quarter" idx="12"/>
          </p:nvPr>
        </p:nvSpPr>
        <p:spPr/>
        <p:txBody>
          <a:bodyPr/>
          <a:lstStyle/>
          <a:p>
            <a:fld id="{DBA1B0FB-D917-4C8C-928F-313BD683BF39}" type="slidenum">
              <a:rPr lang="en-US" smtClean="0">
                <a:solidFill>
                  <a:schemeClr val="bg1">
                    <a:alpha val="80000"/>
                  </a:schemeClr>
                </a:solidFill>
              </a:rPr>
              <a:t>2</a:t>
            </a:fld>
            <a:endParaRPr lang="en-US" dirty="0">
              <a:solidFill>
                <a:schemeClr val="bg1">
                  <a:alpha val="80000"/>
                </a:schemeClr>
              </a:solidFill>
            </a:endParaRPr>
          </a:p>
        </p:txBody>
      </p:sp>
    </p:spTree>
    <p:extLst>
      <p:ext uri="{BB962C8B-B14F-4D97-AF65-F5344CB8AC3E}">
        <p14:creationId xmlns:p14="http://schemas.microsoft.com/office/powerpoint/2010/main" val="4007448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F8090-8F69-449D-B7DB-B5253DBC31F0}"/>
              </a:ext>
            </a:extLst>
          </p:cNvPr>
          <p:cNvSpPr>
            <a:spLocks noGrp="1"/>
          </p:cNvSpPr>
          <p:nvPr>
            <p:ph idx="1"/>
          </p:nvPr>
        </p:nvSpPr>
        <p:spPr>
          <a:xfrm>
            <a:off x="351692" y="1139484"/>
            <a:ext cx="11693454" cy="5521616"/>
          </a:xfrm>
        </p:spPr>
        <p:txBody>
          <a:bodyPr>
            <a:normAutofit fontScale="85000" lnSpcReduction="20000"/>
          </a:bodyPr>
          <a:lstStyle/>
          <a:p>
            <a:pPr lvl="1">
              <a:buFont typeface="Wingdings" panose="05000000000000000000" pitchFamily="2" charset="2"/>
              <a:buChar char="q"/>
            </a:pPr>
            <a:r>
              <a:rPr lang="en-US" sz="2800" b="1" i="0" dirty="0">
                <a:solidFill>
                  <a:srgbClr val="222222"/>
                </a:solidFill>
                <a:effectLst/>
              </a:rPr>
              <a:t> We were able to obtain the following information from our examination of the Uber Pickups in New York City data set:</a:t>
            </a:r>
            <a:endParaRPr lang="en-IN" sz="2800" b="1" i="0" dirty="0">
              <a:solidFill>
                <a:srgbClr val="222222"/>
              </a:solidFill>
              <a:effectLst/>
            </a:endParaRPr>
          </a:p>
          <a:p>
            <a:pPr lvl="1"/>
            <a:r>
              <a:rPr lang="en-US" sz="2000" b="1" dirty="0">
                <a:solidFill>
                  <a:srgbClr val="222222"/>
                </a:solidFill>
                <a:latin typeface="+mj-lt"/>
              </a:rPr>
              <a:t>In 2014, Thursdays had the largest number of rides compared to the other weekdays throughout a six-month period. Meanwhile, the busiest hour of the day, according to the data, is 17:00, whereas uber cabs appear to be less busy between 2:00 and 4:00.</a:t>
            </a:r>
          </a:p>
          <a:p>
            <a:pPr lvl="1"/>
            <a:r>
              <a:rPr lang="en-US" sz="2000" b="1" dirty="0">
                <a:solidFill>
                  <a:srgbClr val="222222"/>
                </a:solidFill>
                <a:latin typeface="+mj-lt"/>
              </a:rPr>
              <a:t>As shown in the graph, September is the month with the most trips, whilst April has the fewest.</a:t>
            </a:r>
          </a:p>
          <a:p>
            <a:pPr lvl="1"/>
            <a:r>
              <a:rPr lang="en-US" sz="2000" b="1" dirty="0">
                <a:solidFill>
                  <a:srgbClr val="222222"/>
                </a:solidFill>
                <a:latin typeface="+mj-lt"/>
              </a:rPr>
              <a:t>As can be observed, there are more travelers on Tuesday at 40.744 latitude during rush hour, which lasts around 10 hours.</a:t>
            </a:r>
          </a:p>
          <a:p>
            <a:pPr lvl="1"/>
            <a:r>
              <a:rPr lang="en-US" sz="2000" b="1" i="0" dirty="0">
                <a:solidFill>
                  <a:srgbClr val="222222"/>
                </a:solidFill>
                <a:effectLst/>
                <a:latin typeface="+mj-lt"/>
              </a:rPr>
              <a:t>In comparison to the others, </a:t>
            </a:r>
            <a:r>
              <a:rPr lang="en-US" sz="2000" b="1" i="0" dirty="0" err="1">
                <a:solidFill>
                  <a:srgbClr val="222222"/>
                </a:solidFill>
                <a:effectLst/>
                <a:latin typeface="+mj-lt"/>
              </a:rPr>
              <a:t>Weiter</a:t>
            </a:r>
            <a:r>
              <a:rPr lang="en-US" sz="2000" b="1" i="0" dirty="0">
                <a:solidFill>
                  <a:srgbClr val="222222"/>
                </a:solidFill>
                <a:effectLst/>
                <a:latin typeface="+mj-lt"/>
              </a:rPr>
              <a:t> is the most popular base, as shown in the graph, and its demand is increasing month by month, as shown in the graph.</a:t>
            </a:r>
          </a:p>
          <a:p>
            <a:pPr lvl="1"/>
            <a:r>
              <a:rPr lang="en-US" sz="2000" b="1" i="0" dirty="0">
                <a:solidFill>
                  <a:schemeClr val="bg1"/>
                </a:solidFill>
                <a:effectLst/>
                <a:latin typeface="+mj-lt"/>
              </a:rPr>
              <a:t>As the demand for cabs increases, the pickup rate will increase.</a:t>
            </a:r>
          </a:p>
          <a:p>
            <a:pPr lvl="1"/>
            <a:r>
              <a:rPr lang="en-US" sz="2000" b="1" dirty="0" err="1">
                <a:solidFill>
                  <a:schemeClr val="bg1"/>
                </a:solidFill>
                <a:latin typeface="+mj-lt"/>
              </a:rPr>
              <a:t>Danach</a:t>
            </a:r>
            <a:r>
              <a:rPr lang="en-US" sz="2000" b="1" dirty="0">
                <a:solidFill>
                  <a:schemeClr val="bg1"/>
                </a:solidFill>
                <a:latin typeface="+mj-lt"/>
              </a:rPr>
              <a:t>-NY is one such base number which is highly active according to the chart.</a:t>
            </a:r>
          </a:p>
          <a:p>
            <a:pPr lvl="1"/>
            <a:r>
              <a:rPr lang="en-US" sz="2000" b="1" i="0" dirty="0">
                <a:solidFill>
                  <a:schemeClr val="bg1"/>
                </a:solidFill>
                <a:effectLst/>
                <a:latin typeface="+mj-lt"/>
              </a:rPr>
              <a:t>It has been seen that the trips are more in the beginning month of the year rather than the end month of the year.</a:t>
            </a:r>
          </a:p>
          <a:p>
            <a:pPr lvl="1"/>
            <a:r>
              <a:rPr lang="en-US" sz="2000" b="1" i="0" dirty="0">
                <a:solidFill>
                  <a:schemeClr val="bg2"/>
                </a:solidFill>
                <a:effectLst/>
                <a:latin typeface="+mj-lt"/>
              </a:rPr>
              <a:t>Base number </a:t>
            </a:r>
            <a:r>
              <a:rPr lang="en-US" sz="2000" b="1" dirty="0">
                <a:solidFill>
                  <a:schemeClr val="bg2"/>
                </a:solidFill>
              </a:rPr>
              <a:t>Fast Operating Corp (B00256) has the highest number of vehicles whereas the number of the pickup rates stand at the second position among the other base number.</a:t>
            </a:r>
            <a:endParaRPr lang="en-US" sz="2000" b="1" i="0" dirty="0">
              <a:solidFill>
                <a:schemeClr val="bg2"/>
              </a:solidFill>
              <a:effectLst/>
              <a:latin typeface="+mj-lt"/>
            </a:endParaRPr>
          </a:p>
          <a:p>
            <a:pPr marL="457200" lvl="1" indent="0">
              <a:buNone/>
            </a:pPr>
            <a:endParaRPr lang="en-IN" dirty="0">
              <a:solidFill>
                <a:schemeClr val="bg1">
                  <a:lumMod val="95000"/>
                  <a:lumOff val="5000"/>
                  <a:alpha val="60000"/>
                </a:schemeClr>
              </a:solidFill>
              <a:latin typeface="Avenir Next LT Pro (Body)"/>
            </a:endParaRPr>
          </a:p>
        </p:txBody>
      </p:sp>
      <p:sp>
        <p:nvSpPr>
          <p:cNvPr id="4" name="Slide Number Placeholder 3">
            <a:extLst>
              <a:ext uri="{FF2B5EF4-FFF2-40B4-BE49-F238E27FC236}">
                <a16:creationId xmlns:a16="http://schemas.microsoft.com/office/drawing/2014/main" id="{6BF0C2C7-33B4-49F0-A012-7C4EB5C6E9DB}"/>
              </a:ext>
            </a:extLst>
          </p:cNvPr>
          <p:cNvSpPr>
            <a:spLocks noGrp="1"/>
          </p:cNvSpPr>
          <p:nvPr>
            <p:ph type="sldNum" sz="quarter" idx="12"/>
          </p:nvPr>
        </p:nvSpPr>
        <p:spPr/>
        <p:txBody>
          <a:bodyPr/>
          <a:lstStyle/>
          <a:p>
            <a:fld id="{DBA1B0FB-D917-4C8C-928F-313BD683BF39}" type="slidenum">
              <a:rPr lang="en-US" smtClean="0"/>
              <a:t>20</a:t>
            </a:fld>
            <a:endParaRPr lang="en-US"/>
          </a:p>
        </p:txBody>
      </p:sp>
      <p:sp>
        <p:nvSpPr>
          <p:cNvPr id="5" name="Title 1">
            <a:extLst>
              <a:ext uri="{FF2B5EF4-FFF2-40B4-BE49-F238E27FC236}">
                <a16:creationId xmlns:a16="http://schemas.microsoft.com/office/drawing/2014/main" id="{6BE6D36E-E6FA-4122-A3C5-2BF6E6847F70}"/>
              </a:ext>
            </a:extLst>
          </p:cNvPr>
          <p:cNvSpPr txBox="1">
            <a:spLocks/>
          </p:cNvSpPr>
          <p:nvPr/>
        </p:nvSpPr>
        <p:spPr>
          <a:xfrm>
            <a:off x="249273" y="76584"/>
            <a:ext cx="11693454" cy="777658"/>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en-US" b="1" dirty="0">
                <a:solidFill>
                  <a:schemeClr val="bg1"/>
                </a:solidFill>
                <a:latin typeface="Avenir Next LT Pro (Headings)"/>
              </a:rPr>
              <a:t>Conclusion</a:t>
            </a:r>
            <a:endParaRPr lang="en-US" sz="4000" b="1" dirty="0">
              <a:solidFill>
                <a:schemeClr val="bg1"/>
              </a:solidFill>
              <a:latin typeface="Avenir Next LT Pro (Headings)"/>
            </a:endParaRPr>
          </a:p>
        </p:txBody>
      </p:sp>
    </p:spTree>
    <p:extLst>
      <p:ext uri="{BB962C8B-B14F-4D97-AF65-F5344CB8AC3E}">
        <p14:creationId xmlns:p14="http://schemas.microsoft.com/office/powerpoint/2010/main" val="1068844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1CBA8-034F-41AC-A824-4046D96D7295}"/>
              </a:ext>
            </a:extLst>
          </p:cNvPr>
          <p:cNvSpPr>
            <a:spLocks noGrp="1"/>
          </p:cNvSpPr>
          <p:nvPr>
            <p:ph type="title"/>
          </p:nvPr>
        </p:nvSpPr>
        <p:spPr/>
        <p:txBody>
          <a:bodyPr/>
          <a:lstStyle/>
          <a:p>
            <a:pPr algn="ctr">
              <a:lnSpc>
                <a:spcPct val="150000"/>
              </a:lnSpc>
            </a:pPr>
            <a:r>
              <a:rPr lang="en-US" b="1" dirty="0">
                <a:solidFill>
                  <a:schemeClr val="bg2"/>
                </a:solidFill>
              </a:rPr>
              <a:t>Recommendations</a:t>
            </a:r>
            <a:endParaRPr lang="en-IN" dirty="0"/>
          </a:p>
        </p:txBody>
      </p:sp>
      <p:sp>
        <p:nvSpPr>
          <p:cNvPr id="3" name="Content Placeholder 2">
            <a:extLst>
              <a:ext uri="{FF2B5EF4-FFF2-40B4-BE49-F238E27FC236}">
                <a16:creationId xmlns:a16="http://schemas.microsoft.com/office/drawing/2014/main" id="{3EADD80D-3562-42A6-A352-87C81CC1542F}"/>
              </a:ext>
            </a:extLst>
          </p:cNvPr>
          <p:cNvSpPr>
            <a:spLocks noGrp="1"/>
          </p:cNvSpPr>
          <p:nvPr>
            <p:ph idx="1"/>
          </p:nvPr>
        </p:nvSpPr>
        <p:spPr/>
        <p:txBody>
          <a:bodyPr>
            <a:normAutofit fontScale="92500"/>
          </a:bodyPr>
          <a:lstStyle/>
          <a:p>
            <a:pPr>
              <a:buFont typeface="Wingdings" panose="05000000000000000000" pitchFamily="2" charset="2"/>
              <a:buChar char="q"/>
            </a:pPr>
            <a:r>
              <a:rPr lang="en-US" dirty="0">
                <a:solidFill>
                  <a:schemeClr val="bg1"/>
                </a:solidFill>
              </a:rPr>
              <a:t> </a:t>
            </a:r>
            <a:r>
              <a:rPr lang="en-US" b="1" dirty="0">
                <a:solidFill>
                  <a:schemeClr val="bg1"/>
                </a:solidFill>
              </a:rPr>
              <a:t>Following are the recommendations from our project :</a:t>
            </a:r>
          </a:p>
          <a:p>
            <a:r>
              <a:rPr lang="en-US" sz="2400" b="1" dirty="0">
                <a:solidFill>
                  <a:schemeClr val="bg1"/>
                </a:solidFill>
                <a:latin typeface="+mj-lt"/>
              </a:rPr>
              <a:t>According to our analysis Manhattan has highest number of pickups, so if uber can supply more number of cabs during in that area then it will help to slow down the rush and can work smoothly, and it will help to boost the economy of the New York City, simultaneously it will save time for the costumer.</a:t>
            </a:r>
          </a:p>
          <a:p>
            <a:r>
              <a:rPr lang="en-US" sz="2400" b="1" dirty="0">
                <a:solidFill>
                  <a:schemeClr val="bg1"/>
                </a:solidFill>
                <a:latin typeface="+mj-lt"/>
              </a:rPr>
              <a:t>It has been seen that cabs are not busy during noon hours whereas cabs are more busier during evening. So, if the passenger want to book a cab they must have to look into which hour have less pick up rate. By applying this method, costumer will not face any type of issues such as heavy rush.</a:t>
            </a:r>
          </a:p>
          <a:p>
            <a:endParaRPr lang="en-IN" dirty="0"/>
          </a:p>
        </p:txBody>
      </p:sp>
      <p:sp>
        <p:nvSpPr>
          <p:cNvPr id="4" name="Slide Number Placeholder 3">
            <a:extLst>
              <a:ext uri="{FF2B5EF4-FFF2-40B4-BE49-F238E27FC236}">
                <a16:creationId xmlns:a16="http://schemas.microsoft.com/office/drawing/2014/main" id="{9D78B53F-3C13-4DAB-A5CA-938AB4C412C4}"/>
              </a:ext>
            </a:extLst>
          </p:cNvPr>
          <p:cNvSpPr>
            <a:spLocks noGrp="1"/>
          </p:cNvSpPr>
          <p:nvPr>
            <p:ph type="sldNum" sz="quarter" idx="12"/>
          </p:nvPr>
        </p:nvSpPr>
        <p:spPr/>
        <p:txBody>
          <a:bodyPr/>
          <a:lstStyle/>
          <a:p>
            <a:fld id="{DBA1B0FB-D917-4C8C-928F-313BD683BF39}" type="slidenum">
              <a:rPr lang="en-US" smtClean="0"/>
              <a:t>21</a:t>
            </a:fld>
            <a:endParaRPr lang="en-US"/>
          </a:p>
        </p:txBody>
      </p:sp>
    </p:spTree>
    <p:extLst>
      <p:ext uri="{BB962C8B-B14F-4D97-AF65-F5344CB8AC3E}">
        <p14:creationId xmlns:p14="http://schemas.microsoft.com/office/powerpoint/2010/main" val="580125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18D-F12E-4CD9-A5CB-AC691B6BBE28}"/>
              </a:ext>
            </a:extLst>
          </p:cNvPr>
          <p:cNvSpPr>
            <a:spLocks noGrp="1"/>
          </p:cNvSpPr>
          <p:nvPr>
            <p:ph type="title"/>
          </p:nvPr>
        </p:nvSpPr>
        <p:spPr/>
        <p:txBody>
          <a:bodyPr/>
          <a:lstStyle/>
          <a:p>
            <a:pPr algn="ctr">
              <a:lnSpc>
                <a:spcPct val="150000"/>
              </a:lnSpc>
            </a:pPr>
            <a:r>
              <a:rPr lang="en-CA" b="1" dirty="0">
                <a:solidFill>
                  <a:schemeClr val="bg2"/>
                </a:solidFill>
              </a:rPr>
              <a:t>References</a:t>
            </a:r>
          </a:p>
        </p:txBody>
      </p:sp>
      <p:sp>
        <p:nvSpPr>
          <p:cNvPr id="3" name="Content Placeholder 2">
            <a:extLst>
              <a:ext uri="{FF2B5EF4-FFF2-40B4-BE49-F238E27FC236}">
                <a16:creationId xmlns:a16="http://schemas.microsoft.com/office/drawing/2014/main" id="{6CAEC059-47CF-4D40-82B8-A835833AC357}"/>
              </a:ext>
            </a:extLst>
          </p:cNvPr>
          <p:cNvSpPr>
            <a:spLocks noGrp="1"/>
          </p:cNvSpPr>
          <p:nvPr>
            <p:ph idx="1"/>
          </p:nvPr>
        </p:nvSpPr>
        <p:spPr/>
        <p:txBody>
          <a:bodyPr>
            <a:normAutofit/>
          </a:bodyPr>
          <a:lstStyle/>
          <a:p>
            <a:r>
              <a:rPr lang="en-US" sz="2000" b="1" dirty="0">
                <a:solidFill>
                  <a:schemeClr val="bg1"/>
                </a:solidFill>
              </a:rPr>
              <a:t>Fischer-Baum, R. (2015, October 13). Uber Is Taking Millions Of Manhattan Rides Away From Taxis. Retrieved July 2016, from FiveThirtyEight.com: </a:t>
            </a:r>
            <a:r>
              <a:rPr lang="en-US" sz="2000" b="1" dirty="0">
                <a:solidFill>
                  <a:schemeClr val="bg1"/>
                </a:solidFill>
                <a:hlinkClick r:id="rId2"/>
              </a:rPr>
              <a:t>http://fivethirtyeight.com/features/uber-is-taking-millions-of-manhattan-rides-away-360 from-taxis/</a:t>
            </a:r>
            <a:endParaRPr lang="en-US" sz="2000" b="1" dirty="0">
              <a:solidFill>
                <a:schemeClr val="bg1"/>
              </a:solidFill>
            </a:endParaRPr>
          </a:p>
          <a:p>
            <a:r>
              <a:rPr lang="en-US" sz="2000" b="1" dirty="0">
                <a:solidFill>
                  <a:schemeClr val="bg1"/>
                </a:solidFill>
                <a:hlinkClick r:id="rId3"/>
              </a:rPr>
              <a:t>Kaggle: Your Machine Learning and Data Science Community</a:t>
            </a:r>
            <a:endParaRPr lang="en-US" sz="2000" b="1" dirty="0">
              <a:solidFill>
                <a:schemeClr val="bg1"/>
              </a:solidFill>
            </a:endParaRPr>
          </a:p>
          <a:p>
            <a:r>
              <a:rPr lang="en-US" sz="2000" b="1" dirty="0">
                <a:solidFill>
                  <a:schemeClr val="bg1"/>
                </a:solidFill>
                <a:hlinkClick r:id="rId4"/>
              </a:rPr>
              <a:t>https://data.world/</a:t>
            </a:r>
            <a:endParaRPr lang="en-US" sz="2000" b="1" dirty="0">
              <a:solidFill>
                <a:schemeClr val="bg1"/>
              </a:solidFill>
            </a:endParaRPr>
          </a:p>
          <a:p>
            <a:r>
              <a:rPr lang="en-US" sz="2000" b="1" dirty="0">
                <a:solidFill>
                  <a:schemeClr val="bg1"/>
                </a:solidFill>
                <a:hlinkClick r:id="rId5" action="ppaction://hlinkfile"/>
              </a:rPr>
              <a:t>public.tableau.com</a:t>
            </a:r>
          </a:p>
          <a:p>
            <a:pPr marL="0" indent="0">
              <a:buNone/>
            </a:pPr>
            <a:endParaRPr lang="en-US" sz="2400" dirty="0">
              <a:solidFill>
                <a:schemeClr val="bg1"/>
              </a:solidFill>
            </a:endParaRPr>
          </a:p>
          <a:p>
            <a:endParaRPr lang="en-CA" sz="2000" dirty="0">
              <a:solidFill>
                <a:schemeClr val="bg2">
                  <a:alpha val="60000"/>
                </a:schemeClr>
              </a:solidFill>
            </a:endParaRPr>
          </a:p>
        </p:txBody>
      </p:sp>
      <p:sp>
        <p:nvSpPr>
          <p:cNvPr id="4" name="Slide Number Placeholder 3">
            <a:extLst>
              <a:ext uri="{FF2B5EF4-FFF2-40B4-BE49-F238E27FC236}">
                <a16:creationId xmlns:a16="http://schemas.microsoft.com/office/drawing/2014/main" id="{E729FBFE-186F-436C-AC90-4FD30BB8027A}"/>
              </a:ext>
            </a:extLst>
          </p:cNvPr>
          <p:cNvSpPr>
            <a:spLocks noGrp="1"/>
          </p:cNvSpPr>
          <p:nvPr>
            <p:ph type="sldNum" sz="quarter" idx="12"/>
          </p:nvPr>
        </p:nvSpPr>
        <p:spPr/>
        <p:txBody>
          <a:bodyPr/>
          <a:lstStyle/>
          <a:p>
            <a:fld id="{DBA1B0FB-D917-4C8C-928F-313BD683BF39}" type="slidenum">
              <a:rPr lang="en-US" smtClean="0"/>
              <a:t>22</a:t>
            </a:fld>
            <a:endParaRPr lang="en-US"/>
          </a:p>
        </p:txBody>
      </p:sp>
    </p:spTree>
    <p:extLst>
      <p:ext uri="{BB962C8B-B14F-4D97-AF65-F5344CB8AC3E}">
        <p14:creationId xmlns:p14="http://schemas.microsoft.com/office/powerpoint/2010/main" val="1522291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3CF313-F7BC-44AB-91F6-BD248D8F570D}"/>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5" name="TextBox 4">
            <a:extLst>
              <a:ext uri="{FF2B5EF4-FFF2-40B4-BE49-F238E27FC236}">
                <a16:creationId xmlns:a16="http://schemas.microsoft.com/office/drawing/2014/main" id="{CE72BCCA-32FD-486B-9CB0-A3A04E521750}"/>
              </a:ext>
            </a:extLst>
          </p:cNvPr>
          <p:cNvSpPr txBox="1"/>
          <p:nvPr/>
        </p:nvSpPr>
        <p:spPr>
          <a:xfrm>
            <a:off x="2935705" y="137143"/>
            <a:ext cx="7013158" cy="830997"/>
          </a:xfrm>
          <a:prstGeom prst="rect">
            <a:avLst/>
          </a:prstGeom>
          <a:noFill/>
        </p:spPr>
        <p:txBody>
          <a:bodyPr wrap="square">
            <a:spAutoFit/>
          </a:bodyPr>
          <a:lstStyle/>
          <a:p>
            <a:r>
              <a:rPr lang="en-IN" sz="4800" b="1" i="0" u="none" strike="noStrike" baseline="0" dirty="0">
                <a:solidFill>
                  <a:schemeClr val="bg1"/>
                </a:solidFill>
                <a:latin typeface="Garamond" panose="02020404030301010803" pitchFamily="18" charset="0"/>
              </a:rPr>
              <a:t>A Public </a:t>
            </a:r>
            <a:r>
              <a:rPr lang="en-IN" sz="4800" b="1" dirty="0">
                <a:solidFill>
                  <a:schemeClr val="bg1"/>
                </a:solidFill>
                <a:latin typeface="Garamond" panose="02020404030301010803" pitchFamily="18" charset="0"/>
              </a:rPr>
              <a:t>C</a:t>
            </a:r>
            <a:r>
              <a:rPr lang="en-IN" sz="4800" b="1" i="0" u="none" strike="noStrike" baseline="0" dirty="0">
                <a:solidFill>
                  <a:schemeClr val="bg1"/>
                </a:solidFill>
                <a:latin typeface="Garamond" panose="02020404030301010803" pitchFamily="18" charset="0"/>
              </a:rPr>
              <a:t>ode </a:t>
            </a:r>
            <a:r>
              <a:rPr lang="en-IN" sz="4800" b="1" dirty="0">
                <a:solidFill>
                  <a:schemeClr val="bg1"/>
                </a:solidFill>
                <a:latin typeface="Garamond" panose="02020404030301010803" pitchFamily="18" charset="0"/>
              </a:rPr>
              <a:t>R</a:t>
            </a:r>
            <a:r>
              <a:rPr lang="en-IN" sz="4800" b="1" i="0" u="none" strike="noStrike" baseline="0" dirty="0">
                <a:solidFill>
                  <a:schemeClr val="bg1"/>
                </a:solidFill>
                <a:latin typeface="Garamond" panose="02020404030301010803" pitchFamily="18" charset="0"/>
              </a:rPr>
              <a:t>epository</a:t>
            </a:r>
            <a:endParaRPr lang="en-IN" sz="13800" b="1" dirty="0">
              <a:solidFill>
                <a:schemeClr val="bg1"/>
              </a:solidFill>
              <a:latin typeface="Garamond" panose="02020404030301010803" pitchFamily="18" charset="0"/>
            </a:endParaRPr>
          </a:p>
        </p:txBody>
      </p:sp>
      <p:pic>
        <p:nvPicPr>
          <p:cNvPr id="7" name="Picture 6" descr="Shape&#10;&#10;Description automatically generated with low confidence">
            <a:extLst>
              <a:ext uri="{FF2B5EF4-FFF2-40B4-BE49-F238E27FC236}">
                <a16:creationId xmlns:a16="http://schemas.microsoft.com/office/drawing/2014/main" id="{FAD79B40-A724-4978-81AD-EEC5ACAF5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89" y="1009939"/>
            <a:ext cx="3612238" cy="3134966"/>
          </a:xfrm>
          <a:prstGeom prst="rect">
            <a:avLst/>
          </a:prstGeom>
        </p:spPr>
      </p:pic>
      <p:sp>
        <p:nvSpPr>
          <p:cNvPr id="8" name="TextBox 7">
            <a:extLst>
              <a:ext uri="{FF2B5EF4-FFF2-40B4-BE49-F238E27FC236}">
                <a16:creationId xmlns:a16="http://schemas.microsoft.com/office/drawing/2014/main" id="{8EA1EF18-C6A1-4697-A3FE-55C7C7CB8860}"/>
              </a:ext>
            </a:extLst>
          </p:cNvPr>
          <p:cNvSpPr txBox="1"/>
          <p:nvPr/>
        </p:nvSpPr>
        <p:spPr>
          <a:xfrm>
            <a:off x="1212179" y="3949032"/>
            <a:ext cx="3924087" cy="646331"/>
          </a:xfrm>
          <a:prstGeom prst="rect">
            <a:avLst/>
          </a:prstGeom>
          <a:noFill/>
        </p:spPr>
        <p:txBody>
          <a:bodyPr wrap="square" rtlCol="0">
            <a:spAutoFit/>
          </a:bodyPr>
          <a:lstStyle/>
          <a:p>
            <a:r>
              <a:rPr lang="en-IN" dirty="0">
                <a:solidFill>
                  <a:srgbClr val="0033CC"/>
                </a:solidFill>
                <a:hlinkClick r:id="rId3"/>
              </a:rPr>
              <a:t>https://github.com/jigarpatel1910/Uber-Pickups-in-New-York-City</a:t>
            </a:r>
            <a:endParaRPr lang="en-IN" dirty="0">
              <a:solidFill>
                <a:srgbClr val="0033CC"/>
              </a:solidFill>
            </a:endParaRPr>
          </a:p>
        </p:txBody>
      </p:sp>
      <p:pic>
        <p:nvPicPr>
          <p:cNvPr id="3" name="Picture 2">
            <a:extLst>
              <a:ext uri="{FF2B5EF4-FFF2-40B4-BE49-F238E27FC236}">
                <a16:creationId xmlns:a16="http://schemas.microsoft.com/office/drawing/2014/main" id="{C8542450-9A19-4714-B5AC-6727179D8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0584" y="4782741"/>
            <a:ext cx="1905000" cy="1905000"/>
          </a:xfrm>
          <a:prstGeom prst="rect">
            <a:avLst/>
          </a:prstGeom>
        </p:spPr>
      </p:pic>
      <p:pic>
        <p:nvPicPr>
          <p:cNvPr id="13" name="Picture 12">
            <a:extLst>
              <a:ext uri="{FF2B5EF4-FFF2-40B4-BE49-F238E27FC236}">
                <a16:creationId xmlns:a16="http://schemas.microsoft.com/office/drawing/2014/main" id="{3F046C14-4F26-470E-9979-CF99EE8839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7520" y="1319445"/>
            <a:ext cx="2451244" cy="2278282"/>
          </a:xfrm>
          <a:prstGeom prst="rect">
            <a:avLst/>
          </a:prstGeom>
        </p:spPr>
      </p:pic>
      <p:sp>
        <p:nvSpPr>
          <p:cNvPr id="14" name="TextBox 13">
            <a:extLst>
              <a:ext uri="{FF2B5EF4-FFF2-40B4-BE49-F238E27FC236}">
                <a16:creationId xmlns:a16="http://schemas.microsoft.com/office/drawing/2014/main" id="{52D47841-E78C-484C-A4EE-8EAE239268B8}"/>
              </a:ext>
            </a:extLst>
          </p:cNvPr>
          <p:cNvSpPr txBox="1"/>
          <p:nvPr/>
        </p:nvSpPr>
        <p:spPr>
          <a:xfrm>
            <a:off x="7656945" y="3810532"/>
            <a:ext cx="3799464" cy="923330"/>
          </a:xfrm>
          <a:prstGeom prst="rect">
            <a:avLst/>
          </a:prstGeom>
          <a:noFill/>
        </p:spPr>
        <p:txBody>
          <a:bodyPr wrap="square" rtlCol="0">
            <a:spAutoFit/>
          </a:bodyPr>
          <a:lstStyle/>
          <a:p>
            <a:r>
              <a:rPr lang="en-IN" dirty="0">
                <a:solidFill>
                  <a:schemeClr val="bg2"/>
                </a:solidFill>
                <a:hlinkClick r:id="rId6"/>
              </a:rPr>
              <a:t>https://public.tableau.com/app/profile/niren.patel6412/viz/UberTripsInNYC/Dashboard1?publish=yes</a:t>
            </a:r>
            <a:endParaRPr lang="en-IN" dirty="0">
              <a:solidFill>
                <a:schemeClr val="bg2"/>
              </a:solidFill>
            </a:endParaRPr>
          </a:p>
        </p:txBody>
      </p:sp>
      <p:pic>
        <p:nvPicPr>
          <p:cNvPr id="16" name="Picture 15">
            <a:extLst>
              <a:ext uri="{FF2B5EF4-FFF2-40B4-BE49-F238E27FC236}">
                <a16:creationId xmlns:a16="http://schemas.microsoft.com/office/drawing/2014/main" id="{2E491B1C-39FF-4197-8B9D-C041919B73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0642" y="4782741"/>
            <a:ext cx="1905000" cy="1905000"/>
          </a:xfrm>
          <a:prstGeom prst="rect">
            <a:avLst/>
          </a:prstGeom>
        </p:spPr>
      </p:pic>
    </p:spTree>
    <p:extLst>
      <p:ext uri="{BB962C8B-B14F-4D97-AF65-F5344CB8AC3E}">
        <p14:creationId xmlns:p14="http://schemas.microsoft.com/office/powerpoint/2010/main" val="2881793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ECDA6C-A83A-48CE-BAA0-7F78FD40A7E5}"/>
              </a:ext>
            </a:extLst>
          </p:cNvPr>
          <p:cNvSpPr/>
          <p:nvPr/>
        </p:nvSpPr>
        <p:spPr>
          <a:xfrm>
            <a:off x="11724968" y="0"/>
            <a:ext cx="467033" cy="6858000"/>
          </a:xfrm>
          <a:prstGeom prst="rect">
            <a:avLst/>
          </a:prstGeom>
          <a:solidFill>
            <a:schemeClr val="tx1">
              <a:lumMod val="95000"/>
            </a:schemeClr>
          </a:solidFill>
          <a:ln>
            <a:solidFill>
              <a:schemeClr val="tx1">
                <a:lumMod val="95000"/>
              </a:schemeClr>
            </a:solidFill>
          </a:ln>
          <a:effectLst>
            <a:glow rad="25400">
              <a:schemeClr val="bg2">
                <a:alpha val="35000"/>
              </a:schemeClr>
            </a:glow>
            <a:outerShdw blurRad="101600" dist="50800" dir="9600000" algn="ctr" rotWithShape="0">
              <a:schemeClr val="bg2">
                <a:alpha val="85000"/>
              </a:schemeClr>
            </a:outerShdw>
            <a:reflection blurRad="101600" stA="38000" endPos="550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A6D4DB96-DDE8-4C9D-A84C-454339D1371A}"/>
              </a:ext>
            </a:extLst>
          </p:cNvPr>
          <p:cNvSpPr/>
          <p:nvPr/>
        </p:nvSpPr>
        <p:spPr>
          <a:xfrm>
            <a:off x="11847871" y="5486398"/>
            <a:ext cx="221226" cy="221225"/>
          </a:xfrm>
          <a:prstGeom prst="ellipse">
            <a:avLst/>
          </a:prstGeom>
          <a:solidFill>
            <a:schemeClr val="accent3">
              <a:lumMod val="60000"/>
              <a:lumOff val="40000"/>
              <a:alpha val="75000"/>
            </a:schemeClr>
          </a:solidFill>
          <a:ln>
            <a:solidFill>
              <a:schemeClr val="accent3">
                <a:lumMod val="60000"/>
                <a:lumOff val="40000"/>
              </a:schemeClr>
            </a:solidFill>
          </a:ln>
          <a:effectLst>
            <a:glow rad="50800">
              <a:schemeClr val="accent3">
                <a:satMod val="175000"/>
                <a:alpha val="40000"/>
              </a:schemeClr>
            </a:glow>
            <a:outerShdw blurRad="114300" dist="50800" dir="5400000" sx="92000" sy="92000" algn="ctr" rotWithShape="0">
              <a:schemeClr val="accent3">
                <a:lumMod val="60000"/>
                <a:lumOff val="40000"/>
                <a:alpha val="7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B348B01-B0B8-4E07-8C59-736F31441C1F}"/>
              </a:ext>
            </a:extLst>
          </p:cNvPr>
          <p:cNvSpPr/>
          <p:nvPr/>
        </p:nvSpPr>
        <p:spPr>
          <a:xfrm>
            <a:off x="11835581" y="5965721"/>
            <a:ext cx="221226" cy="221225"/>
          </a:xfrm>
          <a:prstGeom prst="ellipse">
            <a:avLst/>
          </a:prstGeom>
          <a:solidFill>
            <a:srgbClr val="002060">
              <a:alpha val="75000"/>
            </a:srgbClr>
          </a:solidFill>
          <a:ln>
            <a:solidFill>
              <a:srgbClr val="002060"/>
            </a:solidFill>
          </a:ln>
          <a:effectLst>
            <a:glow rad="50800">
              <a:srgbClr val="002060">
                <a:alpha val="40000"/>
              </a:srgbClr>
            </a:glow>
            <a:outerShdw blurRad="114300" dist="50800" dir="5400000" sx="92000" sy="92000" algn="ctr" rotWithShape="0">
              <a:srgbClr val="002060">
                <a:alpha val="7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7B81248B-BB2D-49D7-94C3-7EA4BE384244}"/>
              </a:ext>
            </a:extLst>
          </p:cNvPr>
          <p:cNvSpPr/>
          <p:nvPr/>
        </p:nvSpPr>
        <p:spPr>
          <a:xfrm>
            <a:off x="11835581" y="6426606"/>
            <a:ext cx="221226" cy="221225"/>
          </a:xfrm>
          <a:prstGeom prst="ellipse">
            <a:avLst/>
          </a:prstGeom>
          <a:solidFill>
            <a:srgbClr val="FF6600">
              <a:alpha val="75000"/>
            </a:srgbClr>
          </a:solidFill>
          <a:ln>
            <a:solidFill>
              <a:srgbClr val="FF6600"/>
            </a:solidFill>
          </a:ln>
          <a:effectLst>
            <a:glow rad="50800">
              <a:srgbClr val="FF6600">
                <a:alpha val="40000"/>
              </a:srgbClr>
            </a:glow>
            <a:outerShdw blurRad="114300" dist="50800" dir="5400000" sx="92000" sy="92000" algn="ctr" rotWithShape="0">
              <a:srgbClr val="FF3300">
                <a:alpha val="7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08A864A-42B8-45A6-8677-36EE040ACF26}"/>
              </a:ext>
            </a:extLst>
          </p:cNvPr>
          <p:cNvSpPr/>
          <p:nvPr/>
        </p:nvSpPr>
        <p:spPr>
          <a:xfrm>
            <a:off x="-234159" y="-296556"/>
            <a:ext cx="1294228" cy="1153551"/>
          </a:xfrm>
          <a:prstGeom prst="flowChartConnector">
            <a:avLst/>
          </a:prstGeom>
          <a:solidFill>
            <a:schemeClr val="bg2">
              <a:lumMod val="75000"/>
              <a:lumOff val="25000"/>
              <a:alpha val="74000"/>
            </a:schemeClr>
          </a:solidFill>
          <a:ln>
            <a:solidFill>
              <a:schemeClr val="bg2">
                <a:lumMod val="75000"/>
                <a:lumOff val="25000"/>
              </a:schemeClr>
            </a:solidFill>
          </a:ln>
          <a:effectLst>
            <a:outerShdw blurRad="266700" dist="50800" dir="5400000" sx="98000" sy="98000" algn="ctr" rotWithShape="0">
              <a:schemeClr val="bg2">
                <a:lumMod val="75000"/>
                <a:lumOff val="25000"/>
                <a:alpha val="5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2AC41C0A-8B83-49BE-ADDC-C1EB04C783C9}"/>
              </a:ext>
            </a:extLst>
          </p:cNvPr>
          <p:cNvSpPr/>
          <p:nvPr/>
        </p:nvSpPr>
        <p:spPr>
          <a:xfrm>
            <a:off x="179438" y="989731"/>
            <a:ext cx="467033" cy="412955"/>
          </a:xfrm>
          <a:prstGeom prst="flowChartConnector">
            <a:avLst/>
          </a:prstGeom>
          <a:solidFill>
            <a:srgbClr val="FFCC00">
              <a:alpha val="51000"/>
            </a:srgbClr>
          </a:solidFill>
          <a:ln>
            <a:solidFill>
              <a:srgbClr val="FFCC00"/>
            </a:solidFill>
          </a:ln>
          <a:effectLst>
            <a:outerShdw blurRad="50800" dist="38100" dir="8100000" algn="tr"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53A4D09-D61A-44F6-BC82-A0C083E1FA5F}"/>
              </a:ext>
            </a:extLst>
          </p:cNvPr>
          <p:cNvSpPr txBox="1"/>
          <p:nvPr/>
        </p:nvSpPr>
        <p:spPr>
          <a:xfrm>
            <a:off x="3091583" y="25998"/>
            <a:ext cx="6008834" cy="830997"/>
          </a:xfrm>
          <a:prstGeom prst="rect">
            <a:avLst/>
          </a:prstGeom>
          <a:noFill/>
        </p:spPr>
        <p:txBody>
          <a:bodyPr wrap="square">
            <a:spAutoFit/>
          </a:bodyPr>
          <a:lstStyle/>
          <a:p>
            <a:r>
              <a:rPr lang="en-US" sz="4800" b="1" dirty="0">
                <a:solidFill>
                  <a:schemeClr val="bg1"/>
                </a:solidFill>
                <a:latin typeface="Garamond" panose="02020404030301010803" pitchFamily="18" charset="0"/>
              </a:rPr>
              <a:t>Dataset Description</a:t>
            </a:r>
            <a:endParaRPr lang="en-IN" sz="5400" b="1" dirty="0">
              <a:solidFill>
                <a:schemeClr val="bg1"/>
              </a:solidFill>
              <a:latin typeface="Garamond" panose="02020404030301010803" pitchFamily="18" charset="0"/>
            </a:endParaRPr>
          </a:p>
        </p:txBody>
      </p:sp>
      <p:sp>
        <p:nvSpPr>
          <p:cNvPr id="21" name="Flowchart: Connector 20">
            <a:extLst>
              <a:ext uri="{FF2B5EF4-FFF2-40B4-BE49-F238E27FC236}">
                <a16:creationId xmlns:a16="http://schemas.microsoft.com/office/drawing/2014/main" id="{A3B8AED6-CA85-478F-8249-AD722DAD2438}"/>
              </a:ext>
            </a:extLst>
          </p:cNvPr>
          <p:cNvSpPr/>
          <p:nvPr/>
        </p:nvSpPr>
        <p:spPr>
          <a:xfrm>
            <a:off x="929788" y="-72154"/>
            <a:ext cx="467033" cy="412955"/>
          </a:xfrm>
          <a:prstGeom prst="flowChartConnector">
            <a:avLst/>
          </a:prstGeom>
          <a:solidFill>
            <a:srgbClr val="00B0F0">
              <a:alpha val="51000"/>
            </a:srgbClr>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ED949240-D5B0-41EF-9CF2-37F8BB28C906}"/>
              </a:ext>
            </a:extLst>
          </p:cNvPr>
          <p:cNvSpPr txBox="1"/>
          <p:nvPr/>
        </p:nvSpPr>
        <p:spPr>
          <a:xfrm>
            <a:off x="825911" y="989731"/>
            <a:ext cx="10485460" cy="6278065"/>
          </a:xfrm>
          <a:prstGeom prst="rect">
            <a:avLst/>
          </a:prstGeom>
          <a:noFill/>
        </p:spPr>
        <p:txBody>
          <a:bodyPr wrap="square" rtlCol="0">
            <a:spAutoFit/>
          </a:bodyPr>
          <a:lstStyle/>
          <a:p>
            <a:pPr marL="285750" indent="-285750">
              <a:lnSpc>
                <a:spcPct val="150000"/>
              </a:lnSpc>
              <a:buClr>
                <a:srgbClr val="9900FF"/>
              </a:buClr>
              <a:buFont typeface="Wingdings" panose="05000000000000000000" pitchFamily="2" charset="2"/>
              <a:buChar char="q"/>
            </a:pPr>
            <a:r>
              <a:rPr lang="en-US" b="0" i="0" dirty="0">
                <a:solidFill>
                  <a:srgbClr val="4E5057"/>
                </a:solidFill>
                <a:effectLst/>
              </a:rPr>
              <a:t>This data contains on over </a:t>
            </a:r>
            <a:r>
              <a:rPr lang="en-US" b="1" i="0" dirty="0">
                <a:solidFill>
                  <a:srgbClr val="4E5057"/>
                </a:solidFill>
                <a:effectLst/>
              </a:rPr>
              <a:t>4.5 million </a:t>
            </a:r>
            <a:r>
              <a:rPr lang="en-US" b="0" i="0" dirty="0">
                <a:solidFill>
                  <a:srgbClr val="4E5057"/>
                </a:solidFill>
                <a:effectLst/>
              </a:rPr>
              <a:t>Uber pickups in New York City from </a:t>
            </a:r>
            <a:r>
              <a:rPr lang="en-US" b="1" i="0" dirty="0">
                <a:solidFill>
                  <a:srgbClr val="4E5057"/>
                </a:solidFill>
                <a:effectLst/>
              </a:rPr>
              <a:t>April to September 2014</a:t>
            </a:r>
            <a:r>
              <a:rPr lang="en-US" b="0" i="0" dirty="0">
                <a:solidFill>
                  <a:srgbClr val="4E5057"/>
                </a:solidFill>
                <a:effectLst/>
              </a:rPr>
              <a:t>, and </a:t>
            </a:r>
            <a:r>
              <a:rPr lang="en-US" b="1" i="0" dirty="0">
                <a:solidFill>
                  <a:srgbClr val="4E5057"/>
                </a:solidFill>
                <a:effectLst/>
              </a:rPr>
              <a:t>14.3 million </a:t>
            </a:r>
            <a:r>
              <a:rPr lang="en-US" b="0" i="0" dirty="0">
                <a:solidFill>
                  <a:srgbClr val="4E5057"/>
                </a:solidFill>
                <a:effectLst/>
              </a:rPr>
              <a:t>more Uber pickups from </a:t>
            </a:r>
            <a:r>
              <a:rPr lang="en-US" b="1" i="0" dirty="0">
                <a:solidFill>
                  <a:srgbClr val="4E5057"/>
                </a:solidFill>
                <a:effectLst/>
              </a:rPr>
              <a:t>January to June 2015</a:t>
            </a:r>
            <a:r>
              <a:rPr lang="en-US" b="0" i="0" dirty="0">
                <a:solidFill>
                  <a:srgbClr val="4E5057"/>
                </a:solidFill>
                <a:effectLst/>
              </a:rPr>
              <a:t>. Trip-level data on </a:t>
            </a:r>
            <a:r>
              <a:rPr lang="en-US" b="1" i="0" dirty="0">
                <a:solidFill>
                  <a:srgbClr val="4E5057"/>
                </a:solidFill>
                <a:effectLst/>
              </a:rPr>
              <a:t>10</a:t>
            </a:r>
            <a:r>
              <a:rPr lang="en-US" b="0" i="0" dirty="0">
                <a:solidFill>
                  <a:srgbClr val="4E5057"/>
                </a:solidFill>
                <a:effectLst/>
              </a:rPr>
              <a:t> other for-hire vehicle (FHV) companies, as well as aggregated data for </a:t>
            </a:r>
            <a:r>
              <a:rPr lang="en-US" b="1" i="0" dirty="0">
                <a:solidFill>
                  <a:srgbClr val="4E5057"/>
                </a:solidFill>
                <a:effectLst/>
              </a:rPr>
              <a:t>329</a:t>
            </a:r>
            <a:r>
              <a:rPr lang="en-US" b="0" i="0" dirty="0">
                <a:solidFill>
                  <a:srgbClr val="4E5057"/>
                </a:solidFill>
                <a:effectLst/>
              </a:rPr>
              <a:t> FHV companies, is also included. All the files are as they were received on August 3, Sept. 15 and Sept. 22, 2015.</a:t>
            </a:r>
          </a:p>
          <a:p>
            <a:pPr>
              <a:lnSpc>
                <a:spcPct val="150000"/>
              </a:lnSpc>
              <a:buClr>
                <a:srgbClr val="9900FF"/>
              </a:buClr>
            </a:pPr>
            <a:endParaRPr lang="en-US" b="0" i="0" dirty="0">
              <a:solidFill>
                <a:srgbClr val="4E5057"/>
              </a:solidFill>
              <a:effectLst/>
            </a:endParaRPr>
          </a:p>
          <a:p>
            <a:pPr marL="285750" indent="-285750" algn="l">
              <a:lnSpc>
                <a:spcPct val="150000"/>
              </a:lnSpc>
              <a:buClr>
                <a:srgbClr val="9900FF"/>
              </a:buClr>
              <a:buFont typeface="Wingdings" panose="05000000000000000000" pitchFamily="2" charset="2"/>
              <a:buChar char="q"/>
            </a:pPr>
            <a:r>
              <a:rPr lang="en-US" b="0" i="0" dirty="0">
                <a:solidFill>
                  <a:srgbClr val="4E5057"/>
                </a:solidFill>
                <a:effectLst/>
              </a:rPr>
              <a:t>The dataset contains, roughly, four groups of files:</a:t>
            </a:r>
          </a:p>
          <a:p>
            <a:pPr marL="742950" lvl="1" indent="-285750">
              <a:lnSpc>
                <a:spcPct val="150000"/>
              </a:lnSpc>
              <a:buFont typeface="Wingdings" panose="05000000000000000000" pitchFamily="2" charset="2"/>
              <a:buChar char="§"/>
            </a:pPr>
            <a:r>
              <a:rPr lang="en-US" b="0" i="0" dirty="0">
                <a:solidFill>
                  <a:srgbClr val="4E5057"/>
                </a:solidFill>
                <a:effectLst/>
              </a:rPr>
              <a:t> Uber trip data from 2014 (April - September), separated by month, with detailed location information</a:t>
            </a:r>
          </a:p>
          <a:p>
            <a:pPr marL="742950" lvl="1" indent="-285750">
              <a:lnSpc>
                <a:spcPct val="150000"/>
              </a:lnSpc>
              <a:buFont typeface="Wingdings" panose="05000000000000000000" pitchFamily="2" charset="2"/>
              <a:buChar char="§"/>
            </a:pPr>
            <a:r>
              <a:rPr lang="en-US" b="0" i="0" dirty="0">
                <a:solidFill>
                  <a:srgbClr val="4E5057"/>
                </a:solidFill>
                <a:effectLst/>
              </a:rPr>
              <a:t> Uber trip data from 2015 (January - June), with less fine-grained location information</a:t>
            </a:r>
          </a:p>
          <a:p>
            <a:pPr marL="742950" lvl="1" indent="-285750">
              <a:lnSpc>
                <a:spcPct val="150000"/>
              </a:lnSpc>
              <a:buFont typeface="Wingdings" panose="05000000000000000000" pitchFamily="2" charset="2"/>
              <a:buChar char="§"/>
            </a:pPr>
            <a:r>
              <a:rPr lang="en-US" b="0" i="0" dirty="0">
                <a:solidFill>
                  <a:srgbClr val="4E5057"/>
                </a:solidFill>
                <a:effectLst/>
              </a:rPr>
              <a:t> Non-Uber FHV (For-Hire Vehicle) trips. The trip information varies by company, but can include day of trip, time of trip, pickup location, driver's for-hire license number, and vehicle's for-hire license number.</a:t>
            </a:r>
          </a:p>
          <a:p>
            <a:pPr marL="742950" lvl="1" indent="-285750">
              <a:lnSpc>
                <a:spcPct val="150000"/>
              </a:lnSpc>
              <a:buFont typeface="Wingdings" panose="05000000000000000000" pitchFamily="2" charset="2"/>
              <a:buChar char="§"/>
            </a:pPr>
            <a:r>
              <a:rPr lang="en-US" b="0" i="0" dirty="0">
                <a:solidFill>
                  <a:srgbClr val="4E5057"/>
                </a:solidFill>
                <a:effectLst/>
              </a:rPr>
              <a:t> Aggregate ride and vehicle statistics for all FHV companies (and, occasionally, for taxi companies)</a:t>
            </a:r>
          </a:p>
          <a:p>
            <a:pPr marL="285750" indent="-285750">
              <a:lnSpc>
                <a:spcPct val="150000"/>
              </a:lnSpc>
              <a:buClr>
                <a:srgbClr val="9900FF"/>
              </a:buClr>
              <a:buFont typeface="Wingdings" panose="05000000000000000000" pitchFamily="2" charset="2"/>
              <a:buChar char="q"/>
            </a:pPr>
            <a:endParaRPr lang="en-IN" dirty="0"/>
          </a:p>
        </p:txBody>
      </p:sp>
      <p:sp>
        <p:nvSpPr>
          <p:cNvPr id="2" name="Slide Number Placeholder 1">
            <a:extLst>
              <a:ext uri="{FF2B5EF4-FFF2-40B4-BE49-F238E27FC236}">
                <a16:creationId xmlns:a16="http://schemas.microsoft.com/office/drawing/2014/main" id="{EAF6AE58-F580-4C96-BAC1-4A8AF0FB8122}"/>
              </a:ext>
            </a:extLst>
          </p:cNvPr>
          <p:cNvSpPr>
            <a:spLocks noGrp="1"/>
          </p:cNvSpPr>
          <p:nvPr>
            <p:ph type="sldNum" sz="quarter" idx="12"/>
          </p:nvPr>
        </p:nvSpPr>
        <p:spPr/>
        <p:txBody>
          <a:bodyPr/>
          <a:lstStyle/>
          <a:p>
            <a:fld id="{DBA1B0FB-D917-4C8C-928F-313BD683BF39}" type="slidenum">
              <a:rPr lang="en-US" smtClean="0">
                <a:solidFill>
                  <a:schemeClr val="bg1">
                    <a:alpha val="80000"/>
                  </a:schemeClr>
                </a:solidFill>
              </a:rPr>
              <a:t>24</a:t>
            </a:fld>
            <a:endParaRPr lang="en-US" dirty="0">
              <a:solidFill>
                <a:schemeClr val="bg1">
                  <a:alpha val="80000"/>
                </a:schemeClr>
              </a:solidFill>
            </a:endParaRPr>
          </a:p>
        </p:txBody>
      </p:sp>
    </p:spTree>
    <p:extLst>
      <p:ext uri="{BB962C8B-B14F-4D97-AF65-F5344CB8AC3E}">
        <p14:creationId xmlns:p14="http://schemas.microsoft.com/office/powerpoint/2010/main" val="2612040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5B6D46-0F7E-4971-96CB-823E8D76C773}"/>
              </a:ext>
            </a:extLst>
          </p:cNvPr>
          <p:cNvSpPr txBox="1"/>
          <p:nvPr/>
        </p:nvSpPr>
        <p:spPr>
          <a:xfrm>
            <a:off x="4227209" y="25998"/>
            <a:ext cx="4076133" cy="830997"/>
          </a:xfrm>
          <a:prstGeom prst="rect">
            <a:avLst/>
          </a:prstGeom>
          <a:noFill/>
        </p:spPr>
        <p:txBody>
          <a:bodyPr wrap="square">
            <a:spAutoFit/>
          </a:bodyPr>
          <a:lstStyle/>
          <a:p>
            <a:r>
              <a:rPr lang="en-US" sz="4800" b="1" dirty="0">
                <a:solidFill>
                  <a:schemeClr val="bg1"/>
                </a:solidFill>
                <a:latin typeface="Garamond" panose="02020404030301010803" pitchFamily="18" charset="0"/>
              </a:rPr>
              <a:t>About Dataset</a:t>
            </a:r>
            <a:endParaRPr lang="en-IN" sz="5400" b="1" dirty="0">
              <a:solidFill>
                <a:schemeClr val="bg1"/>
              </a:solidFill>
              <a:latin typeface="Garamond" panose="02020404030301010803" pitchFamily="18" charset="0"/>
            </a:endParaRPr>
          </a:p>
        </p:txBody>
      </p:sp>
      <p:sp>
        <p:nvSpPr>
          <p:cNvPr id="5" name="TextBox 4">
            <a:extLst>
              <a:ext uri="{FF2B5EF4-FFF2-40B4-BE49-F238E27FC236}">
                <a16:creationId xmlns:a16="http://schemas.microsoft.com/office/drawing/2014/main" id="{94A21A05-DA9E-47E8-AB56-D7054EBED793}"/>
              </a:ext>
            </a:extLst>
          </p:cNvPr>
          <p:cNvSpPr txBox="1"/>
          <p:nvPr/>
        </p:nvSpPr>
        <p:spPr>
          <a:xfrm>
            <a:off x="270387" y="1224116"/>
            <a:ext cx="11651226" cy="3447098"/>
          </a:xfrm>
          <a:prstGeom prst="rect">
            <a:avLst/>
          </a:prstGeom>
          <a:noFill/>
        </p:spPr>
        <p:txBody>
          <a:bodyPr wrap="square" rtlCol="0">
            <a:spAutoFit/>
          </a:bodyPr>
          <a:lstStyle/>
          <a:p>
            <a:pPr algn="l"/>
            <a:r>
              <a:rPr lang="en-US" sz="2000" b="1" i="0" dirty="0">
                <a:solidFill>
                  <a:srgbClr val="4E5057"/>
                </a:solidFill>
                <a:effectLst/>
                <a:latin typeface="+mj-lt"/>
              </a:rPr>
              <a:t>1) Uber trip data from 2014</a:t>
            </a:r>
          </a:p>
          <a:p>
            <a:pPr algn="l"/>
            <a:r>
              <a:rPr lang="en-US" b="0" i="0" dirty="0">
                <a:solidFill>
                  <a:srgbClr val="4E5057"/>
                </a:solidFill>
                <a:effectLst/>
                <a:latin typeface="Lato" panose="020F0502020204030203" pitchFamily="34" charset="0"/>
              </a:rPr>
              <a:t> </a:t>
            </a:r>
          </a:p>
          <a:p>
            <a:pPr algn="l">
              <a:lnSpc>
                <a:spcPct val="150000"/>
              </a:lnSpc>
            </a:pPr>
            <a:r>
              <a:rPr lang="en-US" b="0" i="0" dirty="0">
                <a:solidFill>
                  <a:srgbClr val="292929"/>
                </a:solidFill>
                <a:effectLst/>
              </a:rPr>
              <a:t>There are six csv files of data on Uber pickups in New York City from </a:t>
            </a:r>
            <a:r>
              <a:rPr lang="en-US" b="0" i="0" dirty="0">
                <a:solidFill>
                  <a:srgbClr val="292929"/>
                </a:solidFill>
                <a:effectLst>
                  <a:outerShdw blurRad="38100" dist="38100" dir="2700000" algn="tl">
                    <a:srgbClr val="000000">
                      <a:alpha val="43137"/>
                    </a:srgbClr>
                  </a:outerShdw>
                </a:effectLst>
              </a:rPr>
              <a:t>April to September 2014</a:t>
            </a:r>
            <a:r>
              <a:rPr lang="en-US" b="0" i="0" dirty="0">
                <a:solidFill>
                  <a:srgbClr val="292929"/>
                </a:solidFill>
                <a:effectLst/>
              </a:rPr>
              <a:t>. Each file contains data for a particular month, and each has the following columns:</a:t>
            </a:r>
          </a:p>
          <a:p>
            <a:pPr algn="l">
              <a:lnSpc>
                <a:spcPct val="150000"/>
              </a:lnSpc>
            </a:pPr>
            <a:r>
              <a:rPr lang="en-US" b="1" i="0" dirty="0">
                <a:solidFill>
                  <a:srgbClr val="292929"/>
                </a:solidFill>
                <a:effectLst/>
              </a:rPr>
              <a:t>Date/Time</a:t>
            </a:r>
            <a:r>
              <a:rPr lang="en-US" b="0" i="0" dirty="0">
                <a:solidFill>
                  <a:srgbClr val="292929"/>
                </a:solidFill>
                <a:effectLst/>
              </a:rPr>
              <a:t> : The date and time of the Uber pickup</a:t>
            </a:r>
            <a:br>
              <a:rPr lang="en-US" b="0" i="0" dirty="0">
                <a:solidFill>
                  <a:srgbClr val="292929"/>
                </a:solidFill>
                <a:effectLst/>
              </a:rPr>
            </a:br>
            <a:r>
              <a:rPr lang="en-US" b="1" i="0" dirty="0">
                <a:solidFill>
                  <a:srgbClr val="292929"/>
                </a:solidFill>
                <a:effectLst/>
              </a:rPr>
              <a:t>Lat :</a:t>
            </a:r>
            <a:r>
              <a:rPr lang="en-US" b="0" i="0" dirty="0">
                <a:solidFill>
                  <a:srgbClr val="292929"/>
                </a:solidFill>
                <a:effectLst/>
              </a:rPr>
              <a:t> The latitude of the Uber pickup</a:t>
            </a:r>
            <a:br>
              <a:rPr lang="en-US" b="0" i="0" dirty="0">
                <a:solidFill>
                  <a:srgbClr val="292929"/>
                </a:solidFill>
                <a:effectLst/>
              </a:rPr>
            </a:br>
            <a:r>
              <a:rPr lang="en-US" b="1" i="0" dirty="0">
                <a:solidFill>
                  <a:srgbClr val="292929"/>
                </a:solidFill>
                <a:effectLst/>
              </a:rPr>
              <a:t>Lon :</a:t>
            </a:r>
            <a:r>
              <a:rPr lang="en-US" b="0" i="0" dirty="0">
                <a:solidFill>
                  <a:srgbClr val="292929"/>
                </a:solidFill>
                <a:effectLst/>
              </a:rPr>
              <a:t> The longitude of the Uber pickup</a:t>
            </a:r>
            <a:br>
              <a:rPr lang="en-US" b="0" i="0" dirty="0">
                <a:solidFill>
                  <a:srgbClr val="292929"/>
                </a:solidFill>
                <a:effectLst/>
              </a:rPr>
            </a:br>
            <a:r>
              <a:rPr lang="en-US" b="1" i="0" dirty="0">
                <a:solidFill>
                  <a:srgbClr val="292929"/>
                </a:solidFill>
                <a:effectLst/>
              </a:rPr>
              <a:t>Base :</a:t>
            </a:r>
            <a:r>
              <a:rPr lang="en-US" b="0" i="0" dirty="0">
                <a:solidFill>
                  <a:srgbClr val="292929"/>
                </a:solidFill>
                <a:effectLst/>
              </a:rPr>
              <a:t> The TLC base company code affiliated with the Uber pickup</a:t>
            </a:r>
          </a:p>
          <a:p>
            <a:pPr marL="285750" indent="-285750">
              <a:buClr>
                <a:schemeClr val="accent3"/>
              </a:buClr>
              <a:buFont typeface="Wingdings" panose="05000000000000000000" pitchFamily="2" charset="2"/>
              <a:buChar char="§"/>
            </a:pPr>
            <a:endParaRPr lang="en-IN" dirty="0">
              <a:solidFill>
                <a:schemeClr val="bg1"/>
              </a:solidFill>
            </a:endParaRPr>
          </a:p>
        </p:txBody>
      </p:sp>
      <p:sp>
        <p:nvSpPr>
          <p:cNvPr id="2" name="Slide Number Placeholder 1">
            <a:extLst>
              <a:ext uri="{FF2B5EF4-FFF2-40B4-BE49-F238E27FC236}">
                <a16:creationId xmlns:a16="http://schemas.microsoft.com/office/drawing/2014/main" id="{49D2694E-3953-4003-8B6D-5B2A0ACAEF38}"/>
              </a:ext>
            </a:extLst>
          </p:cNvPr>
          <p:cNvSpPr>
            <a:spLocks noGrp="1"/>
          </p:cNvSpPr>
          <p:nvPr>
            <p:ph type="sldNum" sz="quarter" idx="12"/>
          </p:nvPr>
        </p:nvSpPr>
        <p:spPr/>
        <p:txBody>
          <a:bodyPr/>
          <a:lstStyle/>
          <a:p>
            <a:fld id="{DBA1B0FB-D917-4C8C-928F-313BD683BF39}" type="slidenum">
              <a:rPr lang="en-US" smtClean="0">
                <a:solidFill>
                  <a:schemeClr val="bg1">
                    <a:alpha val="80000"/>
                  </a:schemeClr>
                </a:solidFill>
              </a:rPr>
              <a:t>25</a:t>
            </a:fld>
            <a:endParaRPr lang="en-US" dirty="0">
              <a:solidFill>
                <a:schemeClr val="bg1">
                  <a:alpha val="80000"/>
                </a:schemeClr>
              </a:solidFill>
            </a:endParaRPr>
          </a:p>
        </p:txBody>
      </p:sp>
    </p:spTree>
    <p:extLst>
      <p:ext uri="{BB962C8B-B14F-4D97-AF65-F5344CB8AC3E}">
        <p14:creationId xmlns:p14="http://schemas.microsoft.com/office/powerpoint/2010/main" val="3436445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5B6D46-0F7E-4971-96CB-823E8D76C773}"/>
              </a:ext>
            </a:extLst>
          </p:cNvPr>
          <p:cNvSpPr txBox="1"/>
          <p:nvPr/>
        </p:nvSpPr>
        <p:spPr>
          <a:xfrm>
            <a:off x="4227209" y="25998"/>
            <a:ext cx="4076133" cy="830997"/>
          </a:xfrm>
          <a:prstGeom prst="rect">
            <a:avLst/>
          </a:prstGeom>
          <a:noFill/>
        </p:spPr>
        <p:txBody>
          <a:bodyPr wrap="square">
            <a:spAutoFit/>
          </a:bodyPr>
          <a:lstStyle/>
          <a:p>
            <a:r>
              <a:rPr lang="en-US" sz="4800" b="1">
                <a:solidFill>
                  <a:schemeClr val="bg1"/>
                </a:solidFill>
                <a:latin typeface="Garamond" panose="02020404030301010803" pitchFamily="18" charset="0"/>
              </a:rPr>
              <a:t>About Dataset</a:t>
            </a:r>
            <a:endParaRPr lang="en-IN" sz="5400" b="1" dirty="0">
              <a:solidFill>
                <a:schemeClr val="bg1"/>
              </a:solidFill>
              <a:latin typeface="Garamond" panose="02020404030301010803" pitchFamily="18" charset="0"/>
            </a:endParaRPr>
          </a:p>
        </p:txBody>
      </p:sp>
      <p:sp>
        <p:nvSpPr>
          <p:cNvPr id="5" name="TextBox 4">
            <a:extLst>
              <a:ext uri="{FF2B5EF4-FFF2-40B4-BE49-F238E27FC236}">
                <a16:creationId xmlns:a16="http://schemas.microsoft.com/office/drawing/2014/main" id="{94A21A05-DA9E-47E8-AB56-D7054EBED793}"/>
              </a:ext>
            </a:extLst>
          </p:cNvPr>
          <p:cNvSpPr txBox="1"/>
          <p:nvPr/>
        </p:nvSpPr>
        <p:spPr>
          <a:xfrm>
            <a:off x="281354" y="917912"/>
            <a:ext cx="11910646" cy="6217087"/>
          </a:xfrm>
          <a:prstGeom prst="rect">
            <a:avLst/>
          </a:prstGeom>
          <a:noFill/>
        </p:spPr>
        <p:txBody>
          <a:bodyPr wrap="square" rtlCol="0">
            <a:spAutoFit/>
          </a:bodyPr>
          <a:lstStyle/>
          <a:p>
            <a:pPr algn="l"/>
            <a:r>
              <a:rPr lang="en-US" sz="2000" b="1" dirty="0">
                <a:solidFill>
                  <a:srgbClr val="4E5057"/>
                </a:solidFill>
                <a:latin typeface="+mj-lt"/>
              </a:rPr>
              <a:t>2</a:t>
            </a:r>
            <a:r>
              <a:rPr lang="en-US" sz="2000" b="1" i="0" dirty="0">
                <a:solidFill>
                  <a:srgbClr val="4E5057"/>
                </a:solidFill>
                <a:effectLst/>
                <a:latin typeface="+mj-lt"/>
              </a:rPr>
              <a:t>) Uber trip data from 2015</a:t>
            </a:r>
          </a:p>
          <a:p>
            <a:pPr algn="l"/>
            <a:r>
              <a:rPr lang="en-US" b="0" i="0" dirty="0">
                <a:solidFill>
                  <a:srgbClr val="4E5057"/>
                </a:solidFill>
                <a:effectLst/>
                <a:latin typeface="Lato" panose="020F0502020204030203" pitchFamily="34" charset="0"/>
              </a:rPr>
              <a:t> </a:t>
            </a:r>
          </a:p>
          <a:p>
            <a:pPr algn="l"/>
            <a:r>
              <a:rPr lang="en-US" b="0" i="0" dirty="0">
                <a:solidFill>
                  <a:srgbClr val="4E5057"/>
                </a:solidFill>
                <a:effectLst/>
              </a:rPr>
              <a:t>Also included is the file uber-raw-data-janjune-15.csv This file has the following columns:</a:t>
            </a:r>
          </a:p>
          <a:p>
            <a:pPr algn="l"/>
            <a:endParaRPr lang="en-US" b="0" i="0" dirty="0">
              <a:solidFill>
                <a:srgbClr val="4E5057"/>
              </a:solidFill>
              <a:effectLst/>
            </a:endParaRPr>
          </a:p>
          <a:p>
            <a:pPr algn="l"/>
            <a:r>
              <a:rPr lang="en-US" b="1" i="0" dirty="0">
                <a:solidFill>
                  <a:srgbClr val="4E5057"/>
                </a:solidFill>
                <a:effectLst/>
              </a:rPr>
              <a:t>Dispatching_base_num </a:t>
            </a:r>
            <a:r>
              <a:rPr lang="en-US" b="0" i="0" dirty="0">
                <a:solidFill>
                  <a:srgbClr val="4E5057"/>
                </a:solidFill>
                <a:effectLst/>
              </a:rPr>
              <a:t>: The TLC base company code of the base that dispatched the Uber</a:t>
            </a:r>
          </a:p>
          <a:p>
            <a:pPr algn="l"/>
            <a:r>
              <a:rPr lang="en-US" b="1" i="0" dirty="0">
                <a:solidFill>
                  <a:srgbClr val="4E5057"/>
                </a:solidFill>
                <a:effectLst/>
              </a:rPr>
              <a:t>Pickup_date</a:t>
            </a:r>
            <a:r>
              <a:rPr lang="en-US" b="0" i="0" dirty="0">
                <a:solidFill>
                  <a:srgbClr val="4E5057"/>
                </a:solidFill>
                <a:effectLst/>
              </a:rPr>
              <a:t> : The date and time of the Uber pickup</a:t>
            </a:r>
          </a:p>
          <a:p>
            <a:pPr algn="l"/>
            <a:r>
              <a:rPr lang="en-US" b="1" i="0" dirty="0">
                <a:solidFill>
                  <a:srgbClr val="4E5057"/>
                </a:solidFill>
                <a:effectLst/>
              </a:rPr>
              <a:t>Affiliated_base_num </a:t>
            </a:r>
            <a:r>
              <a:rPr lang="en-US" b="0" i="0" dirty="0">
                <a:solidFill>
                  <a:srgbClr val="4E5057"/>
                </a:solidFill>
                <a:effectLst/>
              </a:rPr>
              <a:t>: The TLC base company code affiliated with the Uber pickup</a:t>
            </a:r>
          </a:p>
          <a:p>
            <a:pPr algn="l"/>
            <a:r>
              <a:rPr lang="en-US" b="1" i="0" dirty="0" err="1">
                <a:solidFill>
                  <a:srgbClr val="4E5057"/>
                </a:solidFill>
                <a:effectLst/>
              </a:rPr>
              <a:t>locationID</a:t>
            </a:r>
            <a:r>
              <a:rPr lang="en-US" b="1" i="0" dirty="0">
                <a:solidFill>
                  <a:srgbClr val="4E5057"/>
                </a:solidFill>
                <a:effectLst/>
              </a:rPr>
              <a:t> :</a:t>
            </a:r>
            <a:r>
              <a:rPr lang="en-US" b="0" i="0" dirty="0">
                <a:solidFill>
                  <a:srgbClr val="4E5057"/>
                </a:solidFill>
                <a:effectLst/>
              </a:rPr>
              <a:t> The pickup location ID affiliated with the Uber pickup</a:t>
            </a:r>
          </a:p>
          <a:p>
            <a:pPr algn="l"/>
            <a:br>
              <a:rPr lang="en-US" b="0" i="0" dirty="0">
                <a:solidFill>
                  <a:srgbClr val="4E5057"/>
                </a:solidFill>
                <a:effectLst/>
              </a:rPr>
            </a:br>
            <a:r>
              <a:rPr lang="en-US" b="0" i="0" dirty="0">
                <a:solidFill>
                  <a:srgbClr val="4E5057"/>
                </a:solidFill>
                <a:effectLst/>
              </a:rPr>
              <a:t>The Base codes are for the following Uber bases:</a:t>
            </a:r>
          </a:p>
          <a:p>
            <a:pPr algn="l"/>
            <a:r>
              <a:rPr lang="en-US" b="0" i="0" dirty="0">
                <a:solidFill>
                  <a:srgbClr val="4E5057"/>
                </a:solidFill>
                <a:effectLst/>
              </a:rPr>
              <a:t>B02512 : </a:t>
            </a:r>
            <a:r>
              <a:rPr lang="en-US" b="1" i="0" dirty="0" err="1">
                <a:solidFill>
                  <a:srgbClr val="4E5057"/>
                </a:solidFill>
                <a:effectLst/>
              </a:rPr>
              <a:t>Unter</a:t>
            </a:r>
            <a:r>
              <a:rPr lang="en-US" b="0" i="0" dirty="0">
                <a:solidFill>
                  <a:srgbClr val="4E5057"/>
                </a:solidFill>
                <a:effectLst/>
              </a:rPr>
              <a:t> </a:t>
            </a:r>
          </a:p>
          <a:p>
            <a:pPr algn="l"/>
            <a:r>
              <a:rPr lang="en-US" b="0" i="0" dirty="0">
                <a:solidFill>
                  <a:srgbClr val="4E5057"/>
                </a:solidFill>
                <a:effectLst/>
              </a:rPr>
              <a:t>B02598 : </a:t>
            </a:r>
            <a:r>
              <a:rPr lang="en-US" b="1" i="0" dirty="0">
                <a:solidFill>
                  <a:srgbClr val="4E5057"/>
                </a:solidFill>
                <a:effectLst/>
              </a:rPr>
              <a:t>Hinter</a:t>
            </a:r>
            <a:r>
              <a:rPr lang="en-US" b="0" i="0" dirty="0">
                <a:solidFill>
                  <a:srgbClr val="4E5057"/>
                </a:solidFill>
                <a:effectLst/>
              </a:rPr>
              <a:t> </a:t>
            </a:r>
          </a:p>
          <a:p>
            <a:pPr algn="l"/>
            <a:r>
              <a:rPr lang="en-US" b="0" i="0" dirty="0">
                <a:solidFill>
                  <a:srgbClr val="4E5057"/>
                </a:solidFill>
                <a:effectLst/>
              </a:rPr>
              <a:t>B02617 : </a:t>
            </a:r>
            <a:r>
              <a:rPr lang="en-US" b="1" i="0" dirty="0" err="1">
                <a:solidFill>
                  <a:srgbClr val="4E5057"/>
                </a:solidFill>
                <a:effectLst/>
              </a:rPr>
              <a:t>Weiter</a:t>
            </a:r>
            <a:r>
              <a:rPr lang="en-US" b="1" i="0" dirty="0">
                <a:solidFill>
                  <a:srgbClr val="4E5057"/>
                </a:solidFill>
                <a:effectLst/>
              </a:rPr>
              <a:t> </a:t>
            </a:r>
          </a:p>
          <a:p>
            <a:pPr algn="l"/>
            <a:r>
              <a:rPr lang="en-US" b="0" i="0" dirty="0">
                <a:solidFill>
                  <a:srgbClr val="4E5057"/>
                </a:solidFill>
                <a:effectLst/>
              </a:rPr>
              <a:t>B02682 : </a:t>
            </a:r>
            <a:r>
              <a:rPr lang="en-US" b="1" i="0" dirty="0" err="1">
                <a:solidFill>
                  <a:srgbClr val="4E5057"/>
                </a:solidFill>
                <a:effectLst/>
              </a:rPr>
              <a:t>Schmecken</a:t>
            </a:r>
            <a:r>
              <a:rPr lang="en-US" b="0" i="0" dirty="0">
                <a:solidFill>
                  <a:srgbClr val="4E5057"/>
                </a:solidFill>
                <a:effectLst/>
              </a:rPr>
              <a:t> </a:t>
            </a:r>
          </a:p>
          <a:p>
            <a:pPr algn="l"/>
            <a:r>
              <a:rPr lang="en-US" b="0" i="0" dirty="0">
                <a:solidFill>
                  <a:srgbClr val="4E5057"/>
                </a:solidFill>
                <a:effectLst/>
              </a:rPr>
              <a:t>B02764 : </a:t>
            </a:r>
            <a:r>
              <a:rPr lang="en-US" b="1" i="0" dirty="0" err="1">
                <a:solidFill>
                  <a:srgbClr val="4E5057"/>
                </a:solidFill>
                <a:effectLst/>
              </a:rPr>
              <a:t>Danach</a:t>
            </a:r>
            <a:r>
              <a:rPr lang="en-US" b="1" i="0" dirty="0">
                <a:solidFill>
                  <a:srgbClr val="4E5057"/>
                </a:solidFill>
                <a:effectLst/>
              </a:rPr>
              <a:t>-NY</a:t>
            </a:r>
            <a:r>
              <a:rPr lang="en-US" b="0" i="0" dirty="0">
                <a:solidFill>
                  <a:srgbClr val="4E5057"/>
                </a:solidFill>
                <a:effectLst/>
              </a:rPr>
              <a:t> </a:t>
            </a:r>
          </a:p>
          <a:p>
            <a:pPr algn="l"/>
            <a:r>
              <a:rPr lang="en-US" b="0" i="0" dirty="0">
                <a:solidFill>
                  <a:srgbClr val="4E5057"/>
                </a:solidFill>
                <a:effectLst/>
              </a:rPr>
              <a:t>B02765 : </a:t>
            </a:r>
            <a:r>
              <a:rPr lang="en-US" b="1" i="0" dirty="0" err="1">
                <a:solidFill>
                  <a:srgbClr val="4E5057"/>
                </a:solidFill>
                <a:effectLst/>
              </a:rPr>
              <a:t>Grun</a:t>
            </a:r>
            <a:r>
              <a:rPr lang="en-US" b="0" i="0" dirty="0">
                <a:solidFill>
                  <a:srgbClr val="4E5057"/>
                </a:solidFill>
                <a:effectLst/>
              </a:rPr>
              <a:t> </a:t>
            </a:r>
          </a:p>
          <a:p>
            <a:pPr algn="l"/>
            <a:r>
              <a:rPr lang="en-US" b="0" i="0" dirty="0">
                <a:solidFill>
                  <a:srgbClr val="4E5057"/>
                </a:solidFill>
                <a:effectLst/>
              </a:rPr>
              <a:t>B02835 : </a:t>
            </a:r>
            <a:r>
              <a:rPr lang="en-US" b="1" i="0" dirty="0" err="1">
                <a:solidFill>
                  <a:srgbClr val="4E5057"/>
                </a:solidFill>
                <a:effectLst/>
              </a:rPr>
              <a:t>Dreist</a:t>
            </a:r>
            <a:r>
              <a:rPr lang="en-US" b="0" i="0" dirty="0">
                <a:solidFill>
                  <a:srgbClr val="4E5057"/>
                </a:solidFill>
                <a:effectLst/>
              </a:rPr>
              <a:t> </a:t>
            </a:r>
          </a:p>
          <a:p>
            <a:pPr algn="l"/>
            <a:r>
              <a:rPr lang="en-US" b="0" i="0" dirty="0">
                <a:solidFill>
                  <a:srgbClr val="4E5057"/>
                </a:solidFill>
                <a:effectLst/>
              </a:rPr>
              <a:t>B02836 : </a:t>
            </a:r>
            <a:r>
              <a:rPr lang="en-US" b="1" i="0" dirty="0" err="1">
                <a:solidFill>
                  <a:srgbClr val="4E5057"/>
                </a:solidFill>
                <a:effectLst/>
              </a:rPr>
              <a:t>Drinnen</a:t>
            </a:r>
            <a:endParaRPr lang="en-US" b="1" i="0" dirty="0">
              <a:solidFill>
                <a:srgbClr val="4E5057"/>
              </a:solidFill>
              <a:effectLst/>
            </a:endParaRPr>
          </a:p>
          <a:p>
            <a:pPr algn="l"/>
            <a:endParaRPr lang="en-US" b="1" i="0" dirty="0">
              <a:solidFill>
                <a:srgbClr val="4E5057"/>
              </a:solidFill>
              <a:effectLst/>
            </a:endParaRPr>
          </a:p>
          <a:p>
            <a:pPr algn="l"/>
            <a:r>
              <a:rPr lang="en-US" b="0" i="0" dirty="0">
                <a:solidFill>
                  <a:srgbClr val="4E5057"/>
                </a:solidFill>
                <a:effectLst/>
              </a:rPr>
              <a:t>For coarse-grained location information from these pickups, the file taxi-zone-lookup.csv shows the taxi Zone (essentially, neighborhood) and Borough for each </a:t>
            </a:r>
            <a:r>
              <a:rPr lang="en-US" b="0" i="0" dirty="0" err="1">
                <a:solidFill>
                  <a:srgbClr val="4E5057"/>
                </a:solidFill>
                <a:effectLst/>
              </a:rPr>
              <a:t>locationID</a:t>
            </a:r>
            <a:endParaRPr lang="en-US" b="0" i="0" dirty="0">
              <a:solidFill>
                <a:srgbClr val="4E5057"/>
              </a:solidFill>
              <a:effectLst/>
            </a:endParaRPr>
          </a:p>
          <a:p>
            <a:pPr marL="285750" indent="-285750">
              <a:buClr>
                <a:schemeClr val="accent3"/>
              </a:buClr>
              <a:buFont typeface="Wingdings" panose="05000000000000000000" pitchFamily="2" charset="2"/>
              <a:buChar char="§"/>
            </a:pPr>
            <a:endParaRPr lang="en-IN" dirty="0">
              <a:solidFill>
                <a:schemeClr val="bg1"/>
              </a:solidFill>
            </a:endParaRPr>
          </a:p>
        </p:txBody>
      </p:sp>
      <p:sp>
        <p:nvSpPr>
          <p:cNvPr id="2" name="Slide Number Placeholder 1">
            <a:extLst>
              <a:ext uri="{FF2B5EF4-FFF2-40B4-BE49-F238E27FC236}">
                <a16:creationId xmlns:a16="http://schemas.microsoft.com/office/drawing/2014/main" id="{AD3D83D9-0BA5-4051-9575-89FDCF812DA8}"/>
              </a:ext>
            </a:extLst>
          </p:cNvPr>
          <p:cNvSpPr>
            <a:spLocks noGrp="1"/>
          </p:cNvSpPr>
          <p:nvPr>
            <p:ph type="sldNum" sz="quarter" idx="12"/>
          </p:nvPr>
        </p:nvSpPr>
        <p:spPr/>
        <p:txBody>
          <a:bodyPr/>
          <a:lstStyle/>
          <a:p>
            <a:fld id="{DBA1B0FB-D917-4C8C-928F-313BD683BF39}" type="slidenum">
              <a:rPr lang="en-US" smtClean="0">
                <a:solidFill>
                  <a:schemeClr val="bg1">
                    <a:alpha val="80000"/>
                  </a:schemeClr>
                </a:solidFill>
              </a:rPr>
              <a:t>26</a:t>
            </a:fld>
            <a:endParaRPr lang="en-US" dirty="0">
              <a:solidFill>
                <a:schemeClr val="bg1">
                  <a:alpha val="80000"/>
                </a:schemeClr>
              </a:solidFill>
            </a:endParaRPr>
          </a:p>
        </p:txBody>
      </p:sp>
    </p:spTree>
    <p:extLst>
      <p:ext uri="{BB962C8B-B14F-4D97-AF65-F5344CB8AC3E}">
        <p14:creationId xmlns:p14="http://schemas.microsoft.com/office/powerpoint/2010/main" val="3170163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6C8574-4B79-42B6-B92E-638397C4F6D2}"/>
              </a:ext>
            </a:extLst>
          </p:cNvPr>
          <p:cNvSpPr txBox="1"/>
          <p:nvPr/>
        </p:nvSpPr>
        <p:spPr>
          <a:xfrm>
            <a:off x="4227209" y="25998"/>
            <a:ext cx="4076133" cy="830997"/>
          </a:xfrm>
          <a:prstGeom prst="rect">
            <a:avLst/>
          </a:prstGeom>
          <a:noFill/>
        </p:spPr>
        <p:txBody>
          <a:bodyPr wrap="square">
            <a:spAutoFit/>
          </a:bodyPr>
          <a:lstStyle/>
          <a:p>
            <a:r>
              <a:rPr lang="en-US" sz="4800" b="1" dirty="0">
                <a:solidFill>
                  <a:schemeClr val="bg1"/>
                </a:solidFill>
                <a:latin typeface="Garamond" panose="02020404030301010803" pitchFamily="18" charset="0"/>
              </a:rPr>
              <a:t>About Dataset</a:t>
            </a:r>
            <a:endParaRPr lang="en-IN" sz="5400" b="1" dirty="0">
              <a:solidFill>
                <a:schemeClr val="bg1"/>
              </a:solidFill>
              <a:latin typeface="Garamond" panose="02020404030301010803" pitchFamily="18" charset="0"/>
            </a:endParaRPr>
          </a:p>
        </p:txBody>
      </p:sp>
      <p:sp>
        <p:nvSpPr>
          <p:cNvPr id="5" name="TextBox 4">
            <a:extLst>
              <a:ext uri="{FF2B5EF4-FFF2-40B4-BE49-F238E27FC236}">
                <a16:creationId xmlns:a16="http://schemas.microsoft.com/office/drawing/2014/main" id="{65C2E4C6-3F1E-4D1E-B23D-4AA72CD7797C}"/>
              </a:ext>
            </a:extLst>
          </p:cNvPr>
          <p:cNvSpPr txBox="1"/>
          <p:nvPr/>
        </p:nvSpPr>
        <p:spPr>
          <a:xfrm>
            <a:off x="211014" y="1266092"/>
            <a:ext cx="11980985" cy="1631216"/>
          </a:xfrm>
          <a:prstGeom prst="rect">
            <a:avLst/>
          </a:prstGeom>
          <a:noFill/>
        </p:spPr>
        <p:txBody>
          <a:bodyPr wrap="square" rtlCol="0">
            <a:spAutoFit/>
          </a:bodyPr>
          <a:lstStyle/>
          <a:p>
            <a:r>
              <a:rPr lang="en-US" sz="2000" b="1" dirty="0">
                <a:solidFill>
                  <a:schemeClr val="bg1"/>
                </a:solidFill>
                <a:latin typeface="+mj-lt"/>
              </a:rPr>
              <a:t>3) Non-Uber FHV trips</a:t>
            </a:r>
          </a:p>
          <a:p>
            <a:endParaRPr lang="en-US" sz="2000" b="1" dirty="0">
              <a:solidFill>
                <a:schemeClr val="bg1"/>
              </a:solidFill>
              <a:latin typeface="+mj-lt"/>
            </a:endParaRPr>
          </a:p>
          <a:p>
            <a:r>
              <a:rPr lang="en-US" sz="2000" b="0" i="0" dirty="0">
                <a:solidFill>
                  <a:srgbClr val="4E5057"/>
                </a:solidFill>
                <a:effectLst/>
              </a:rPr>
              <a:t>The dataset also contains 10 files of raw data on pickups from 10 for-hire vehicle (FHV) companies. The trip information varies by </a:t>
            </a:r>
            <a:r>
              <a:rPr lang="en-US" sz="2000" b="1" i="0" dirty="0">
                <a:solidFill>
                  <a:srgbClr val="4E5057"/>
                </a:solidFill>
                <a:effectLst/>
              </a:rPr>
              <a:t>company</a:t>
            </a:r>
            <a:r>
              <a:rPr lang="en-US" sz="2000" b="0" i="0" dirty="0">
                <a:solidFill>
                  <a:srgbClr val="4E5057"/>
                </a:solidFill>
                <a:effectLst/>
              </a:rPr>
              <a:t>, but can include </a:t>
            </a:r>
            <a:r>
              <a:rPr lang="en-US" sz="2000" b="1" i="0" dirty="0">
                <a:solidFill>
                  <a:srgbClr val="4E5057"/>
                </a:solidFill>
                <a:effectLst/>
              </a:rPr>
              <a:t>day of trip</a:t>
            </a:r>
            <a:r>
              <a:rPr lang="en-US" sz="2000" b="0" i="0" dirty="0">
                <a:solidFill>
                  <a:srgbClr val="4E5057"/>
                </a:solidFill>
                <a:effectLst/>
              </a:rPr>
              <a:t>, </a:t>
            </a:r>
            <a:r>
              <a:rPr lang="en-US" sz="2000" b="1" i="0" dirty="0">
                <a:solidFill>
                  <a:srgbClr val="4E5057"/>
                </a:solidFill>
                <a:effectLst/>
              </a:rPr>
              <a:t>time of trip</a:t>
            </a:r>
            <a:r>
              <a:rPr lang="en-US" sz="2000" b="0" i="0" dirty="0">
                <a:solidFill>
                  <a:srgbClr val="4E5057"/>
                </a:solidFill>
                <a:effectLst/>
              </a:rPr>
              <a:t>, </a:t>
            </a:r>
            <a:r>
              <a:rPr lang="en-US" sz="2000" b="1" i="0" dirty="0">
                <a:solidFill>
                  <a:srgbClr val="4E5057"/>
                </a:solidFill>
                <a:effectLst/>
              </a:rPr>
              <a:t>pickup location</a:t>
            </a:r>
            <a:r>
              <a:rPr lang="en-US" sz="2000" b="0" i="0" dirty="0">
                <a:solidFill>
                  <a:srgbClr val="4E5057"/>
                </a:solidFill>
                <a:effectLst/>
              </a:rPr>
              <a:t>, </a:t>
            </a:r>
            <a:r>
              <a:rPr lang="en-US" sz="2000" b="1" i="0" dirty="0">
                <a:solidFill>
                  <a:srgbClr val="4E5057"/>
                </a:solidFill>
                <a:effectLst/>
              </a:rPr>
              <a:t>driver's for-hire license number</a:t>
            </a:r>
            <a:r>
              <a:rPr lang="en-US" sz="2000" b="0" i="0" dirty="0">
                <a:solidFill>
                  <a:srgbClr val="4E5057"/>
                </a:solidFill>
                <a:effectLst/>
              </a:rPr>
              <a:t>, and </a:t>
            </a:r>
            <a:r>
              <a:rPr lang="en-US" sz="2000" b="1" i="0" dirty="0">
                <a:solidFill>
                  <a:srgbClr val="4E5057"/>
                </a:solidFill>
                <a:effectLst/>
              </a:rPr>
              <a:t>vehicle's for-hire license number</a:t>
            </a:r>
            <a:r>
              <a:rPr lang="en-US" sz="2000" b="0" i="0" dirty="0">
                <a:solidFill>
                  <a:srgbClr val="4E5057"/>
                </a:solidFill>
                <a:effectLst/>
              </a:rPr>
              <a:t>.</a:t>
            </a:r>
            <a:endParaRPr lang="en-IN" sz="2000" b="1" dirty="0">
              <a:solidFill>
                <a:schemeClr val="bg1"/>
              </a:solidFill>
            </a:endParaRPr>
          </a:p>
        </p:txBody>
      </p:sp>
      <p:sp>
        <p:nvSpPr>
          <p:cNvPr id="6" name="TextBox 5">
            <a:extLst>
              <a:ext uri="{FF2B5EF4-FFF2-40B4-BE49-F238E27FC236}">
                <a16:creationId xmlns:a16="http://schemas.microsoft.com/office/drawing/2014/main" id="{458EBF79-82AA-4FB4-B664-39BC1B306743}"/>
              </a:ext>
            </a:extLst>
          </p:cNvPr>
          <p:cNvSpPr txBox="1"/>
          <p:nvPr/>
        </p:nvSpPr>
        <p:spPr>
          <a:xfrm>
            <a:off x="211013" y="3345139"/>
            <a:ext cx="11980985" cy="2246769"/>
          </a:xfrm>
          <a:prstGeom prst="rect">
            <a:avLst/>
          </a:prstGeom>
          <a:noFill/>
        </p:spPr>
        <p:txBody>
          <a:bodyPr wrap="square" rtlCol="0">
            <a:spAutoFit/>
          </a:bodyPr>
          <a:lstStyle/>
          <a:p>
            <a:r>
              <a:rPr lang="en-US" sz="2000" b="1" dirty="0">
                <a:solidFill>
                  <a:schemeClr val="bg1"/>
                </a:solidFill>
                <a:latin typeface="+mj-lt"/>
              </a:rPr>
              <a:t>4) Aggregate Statistics</a:t>
            </a:r>
            <a:endParaRPr lang="en-US" sz="2000" b="1" dirty="0">
              <a:solidFill>
                <a:schemeClr val="bg1"/>
              </a:solidFill>
            </a:endParaRPr>
          </a:p>
          <a:p>
            <a:endParaRPr lang="en-US" sz="2000" b="1" dirty="0">
              <a:solidFill>
                <a:schemeClr val="bg1"/>
              </a:solidFill>
              <a:latin typeface="+mj-lt"/>
            </a:endParaRPr>
          </a:p>
          <a:p>
            <a:pPr algn="l"/>
            <a:r>
              <a:rPr lang="en-US" sz="2000" b="0" i="0" dirty="0">
                <a:solidFill>
                  <a:srgbClr val="4E5057"/>
                </a:solidFill>
                <a:effectLst/>
              </a:rPr>
              <a:t>There is also a file other-FHV-data-jan-aug-2015.csv containing </a:t>
            </a:r>
            <a:r>
              <a:rPr lang="en-US" sz="2000" b="1" i="0" dirty="0">
                <a:solidFill>
                  <a:schemeClr val="bg1"/>
                </a:solidFill>
                <a:effectLst/>
              </a:rPr>
              <a:t>daily pickup </a:t>
            </a:r>
            <a:r>
              <a:rPr lang="en-US" sz="2000" b="0" i="0" dirty="0">
                <a:solidFill>
                  <a:srgbClr val="4E5057"/>
                </a:solidFill>
                <a:effectLst/>
              </a:rPr>
              <a:t>data for 329 FHV companies from January 2015 through August 2015.</a:t>
            </a:r>
          </a:p>
          <a:p>
            <a:pPr algn="l"/>
            <a:endParaRPr lang="en-US" sz="2000" b="0" i="0" dirty="0">
              <a:solidFill>
                <a:srgbClr val="4E5057"/>
              </a:solidFill>
              <a:effectLst/>
            </a:endParaRPr>
          </a:p>
          <a:p>
            <a:pPr algn="l"/>
            <a:r>
              <a:rPr lang="en-US" sz="2000" b="0" i="0" dirty="0">
                <a:solidFill>
                  <a:srgbClr val="4E5057"/>
                </a:solidFill>
                <a:effectLst/>
              </a:rPr>
              <a:t>The file Uber-Jan-Feb-FOIL.csv contains aggregated daily Uber trip statistics in January and February 2015.</a:t>
            </a:r>
          </a:p>
        </p:txBody>
      </p:sp>
      <p:sp>
        <p:nvSpPr>
          <p:cNvPr id="2" name="Slide Number Placeholder 1">
            <a:extLst>
              <a:ext uri="{FF2B5EF4-FFF2-40B4-BE49-F238E27FC236}">
                <a16:creationId xmlns:a16="http://schemas.microsoft.com/office/drawing/2014/main" id="{B90B8255-700D-4969-8C5C-D3B0DA20311A}"/>
              </a:ext>
            </a:extLst>
          </p:cNvPr>
          <p:cNvSpPr>
            <a:spLocks noGrp="1"/>
          </p:cNvSpPr>
          <p:nvPr>
            <p:ph type="sldNum" sz="quarter" idx="12"/>
          </p:nvPr>
        </p:nvSpPr>
        <p:spPr/>
        <p:txBody>
          <a:bodyPr/>
          <a:lstStyle/>
          <a:p>
            <a:fld id="{DBA1B0FB-D917-4C8C-928F-313BD683BF39}" type="slidenum">
              <a:rPr lang="en-US" smtClean="0">
                <a:solidFill>
                  <a:schemeClr val="bg1">
                    <a:alpha val="80000"/>
                  </a:schemeClr>
                </a:solidFill>
              </a:rPr>
              <a:t>27</a:t>
            </a:fld>
            <a:endParaRPr lang="en-US" dirty="0">
              <a:solidFill>
                <a:schemeClr val="bg1">
                  <a:alpha val="80000"/>
                </a:schemeClr>
              </a:solidFill>
            </a:endParaRPr>
          </a:p>
        </p:txBody>
      </p:sp>
    </p:spTree>
    <p:extLst>
      <p:ext uri="{BB962C8B-B14F-4D97-AF65-F5344CB8AC3E}">
        <p14:creationId xmlns:p14="http://schemas.microsoft.com/office/powerpoint/2010/main" val="1896908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814FF7-AFA8-48FF-B717-4928536AEA18}"/>
              </a:ext>
            </a:extLst>
          </p:cNvPr>
          <p:cNvSpPr>
            <a:spLocks noGrp="1"/>
          </p:cNvSpPr>
          <p:nvPr>
            <p:ph type="sldNum" sz="quarter" idx="12"/>
          </p:nvPr>
        </p:nvSpPr>
        <p:spPr/>
        <p:txBody>
          <a:bodyPr/>
          <a:lstStyle/>
          <a:p>
            <a:fld id="{DBA1B0FB-D917-4C8C-928F-313BD683BF39}" type="slidenum">
              <a:rPr lang="en-US" smtClean="0"/>
              <a:t>28</a:t>
            </a:fld>
            <a:endParaRPr lang="en-US"/>
          </a:p>
        </p:txBody>
      </p:sp>
      <p:sp>
        <p:nvSpPr>
          <p:cNvPr id="5" name="TextBox 4">
            <a:extLst>
              <a:ext uri="{FF2B5EF4-FFF2-40B4-BE49-F238E27FC236}">
                <a16:creationId xmlns:a16="http://schemas.microsoft.com/office/drawing/2014/main" id="{CF400878-352F-45E0-85A8-51DA7F666548}"/>
              </a:ext>
            </a:extLst>
          </p:cNvPr>
          <p:cNvSpPr txBox="1"/>
          <p:nvPr/>
        </p:nvSpPr>
        <p:spPr>
          <a:xfrm>
            <a:off x="100153" y="96679"/>
            <a:ext cx="10520218" cy="1446550"/>
          </a:xfrm>
          <a:prstGeom prst="rect">
            <a:avLst/>
          </a:prstGeom>
          <a:noFill/>
        </p:spPr>
        <p:txBody>
          <a:bodyPr wrap="square">
            <a:spAutoFit/>
          </a:bodyPr>
          <a:lstStyle/>
          <a:p>
            <a:pPr algn="ctr"/>
            <a:r>
              <a:rPr lang="en-US" sz="3600" b="1" dirty="0">
                <a:solidFill>
                  <a:schemeClr val="bg1"/>
                </a:solidFill>
                <a:latin typeface="Centaur" panose="02030504050205020304" pitchFamily="18" charset="0"/>
                <a:cs typeface="Calibri" panose="020F0502020204030204" pitchFamily="34" charset="0"/>
              </a:rPr>
              <a:t> </a:t>
            </a:r>
            <a:r>
              <a:rPr lang="en-US" sz="4400" b="1" dirty="0">
                <a:solidFill>
                  <a:schemeClr val="bg1"/>
                </a:solidFill>
                <a:latin typeface="Garamond" panose="02020404030301010803" pitchFamily="18" charset="0"/>
                <a:cs typeface="Times New Roman" panose="02020603050405020304" pitchFamily="18" charset="0"/>
              </a:rPr>
              <a:t>Data Cleaning &amp;</a:t>
            </a:r>
            <a:r>
              <a:rPr lang="en-US" sz="3600" b="1" dirty="0">
                <a:solidFill>
                  <a:schemeClr val="bg1"/>
                </a:solidFill>
                <a:latin typeface="Centaur" panose="02030504050205020304" pitchFamily="18" charset="0"/>
                <a:cs typeface="Calibri" panose="020F0502020204030204" pitchFamily="34" charset="0"/>
              </a:rPr>
              <a:t> </a:t>
            </a:r>
            <a:r>
              <a:rPr lang="en-US" sz="4400" b="1" dirty="0">
                <a:solidFill>
                  <a:schemeClr val="bg1"/>
                </a:solidFill>
                <a:latin typeface="Garamond" panose="02020404030301010803" pitchFamily="18" charset="0"/>
                <a:cs typeface="Times New Roman" panose="02020603050405020304" pitchFamily="18" charset="0"/>
              </a:rPr>
              <a:t>Transformation</a:t>
            </a:r>
            <a:endParaRPr lang="en-IN" sz="4400" b="1" dirty="0">
              <a:solidFill>
                <a:schemeClr val="bg1"/>
              </a:solidFill>
            </a:endParaRPr>
          </a:p>
          <a:p>
            <a:pPr algn="ctr"/>
            <a:endParaRPr lang="en-IN" sz="4400" b="1" dirty="0">
              <a:solidFill>
                <a:schemeClr val="bg1"/>
              </a:solidFill>
            </a:endParaRPr>
          </a:p>
        </p:txBody>
      </p:sp>
      <p:sp>
        <p:nvSpPr>
          <p:cNvPr id="13" name="TextBox 12">
            <a:extLst>
              <a:ext uri="{FF2B5EF4-FFF2-40B4-BE49-F238E27FC236}">
                <a16:creationId xmlns:a16="http://schemas.microsoft.com/office/drawing/2014/main" id="{8279C597-6AEA-43E5-AEB3-67055BE255F5}"/>
              </a:ext>
            </a:extLst>
          </p:cNvPr>
          <p:cNvSpPr txBox="1"/>
          <p:nvPr/>
        </p:nvSpPr>
        <p:spPr>
          <a:xfrm>
            <a:off x="258654" y="1299312"/>
            <a:ext cx="11075779" cy="707886"/>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solidFill>
                  <a:schemeClr val="bg2">
                    <a:lumMod val="75000"/>
                    <a:lumOff val="25000"/>
                  </a:schemeClr>
                </a:solidFill>
              </a:rPr>
              <a:t>The variable "Affiliated base num" has a NULL value in our dataset, we have eliminated those null values from the variable.</a:t>
            </a:r>
          </a:p>
        </p:txBody>
      </p:sp>
      <p:sp>
        <p:nvSpPr>
          <p:cNvPr id="10" name="TextBox 9">
            <a:extLst>
              <a:ext uri="{FF2B5EF4-FFF2-40B4-BE49-F238E27FC236}">
                <a16:creationId xmlns:a16="http://schemas.microsoft.com/office/drawing/2014/main" id="{1D960D22-E31C-458B-8EF9-CDF7579A72F4}"/>
              </a:ext>
            </a:extLst>
          </p:cNvPr>
          <p:cNvSpPr txBox="1"/>
          <p:nvPr/>
        </p:nvSpPr>
        <p:spPr>
          <a:xfrm>
            <a:off x="258653" y="2791131"/>
            <a:ext cx="11075780" cy="1015663"/>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solidFill>
                  <a:schemeClr val="bg2">
                    <a:lumMod val="75000"/>
                    <a:lumOff val="25000"/>
                  </a:schemeClr>
                </a:solidFill>
              </a:rPr>
              <a:t>When we look at the data types, we discover that date/time is an object data type. However, we must convert it to datetime format, thus we use the data transformation tool to do so.</a:t>
            </a:r>
            <a:endParaRPr lang="en-IN" sz="2000" dirty="0">
              <a:solidFill>
                <a:schemeClr val="bg1"/>
              </a:solidFill>
            </a:endParaRPr>
          </a:p>
        </p:txBody>
      </p:sp>
    </p:spTree>
    <p:extLst>
      <p:ext uri="{BB962C8B-B14F-4D97-AF65-F5344CB8AC3E}">
        <p14:creationId xmlns:p14="http://schemas.microsoft.com/office/powerpoint/2010/main" val="3367386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1783A8-0C65-4B9A-AEB8-275855D1C161}"/>
              </a:ext>
            </a:extLst>
          </p:cNvPr>
          <p:cNvSpPr txBox="1"/>
          <p:nvPr/>
        </p:nvSpPr>
        <p:spPr>
          <a:xfrm>
            <a:off x="3905936" y="44244"/>
            <a:ext cx="5294332" cy="769441"/>
          </a:xfrm>
          <a:prstGeom prst="rect">
            <a:avLst/>
          </a:prstGeom>
          <a:noFill/>
        </p:spPr>
        <p:txBody>
          <a:bodyPr wrap="square">
            <a:spAutoFit/>
          </a:bodyPr>
          <a:lstStyle/>
          <a:p>
            <a:r>
              <a:rPr lang="en-US" sz="3600" b="1" dirty="0">
                <a:solidFill>
                  <a:schemeClr val="bg1"/>
                </a:solidFill>
                <a:latin typeface="Centaur" panose="02030504050205020304" pitchFamily="18" charset="0"/>
                <a:cs typeface="Calibri" panose="020F0502020204030204" pitchFamily="34" charset="0"/>
              </a:rPr>
              <a:t> </a:t>
            </a:r>
            <a:r>
              <a:rPr lang="en-US" sz="4400" b="1" dirty="0">
                <a:solidFill>
                  <a:schemeClr val="bg1"/>
                </a:solidFill>
                <a:latin typeface="Garamond" panose="02020404030301010803" pitchFamily="18" charset="0"/>
                <a:cs typeface="Times New Roman" panose="02020603050405020304" pitchFamily="18" charset="0"/>
              </a:rPr>
              <a:t>EDA Questions</a:t>
            </a:r>
            <a:endParaRPr lang="en-IN" sz="4400" b="1" dirty="0">
              <a:solidFill>
                <a:schemeClr val="bg1"/>
              </a:solidFill>
            </a:endParaRPr>
          </a:p>
        </p:txBody>
      </p:sp>
      <p:sp>
        <p:nvSpPr>
          <p:cNvPr id="7" name="TextBox 6">
            <a:extLst>
              <a:ext uri="{FF2B5EF4-FFF2-40B4-BE49-F238E27FC236}">
                <a16:creationId xmlns:a16="http://schemas.microsoft.com/office/drawing/2014/main" id="{EC94B025-F3E6-4340-9C6B-AA798398274C}"/>
              </a:ext>
            </a:extLst>
          </p:cNvPr>
          <p:cNvSpPr txBox="1"/>
          <p:nvPr/>
        </p:nvSpPr>
        <p:spPr>
          <a:xfrm>
            <a:off x="4624544" y="2255727"/>
            <a:ext cx="2760505" cy="461665"/>
          </a:xfrm>
          <a:prstGeom prst="rect">
            <a:avLst/>
          </a:prstGeom>
          <a:solidFill>
            <a:schemeClr val="tx1">
              <a:lumMod val="95000"/>
            </a:schemeClr>
          </a:solidFill>
        </p:spPr>
        <p:txBody>
          <a:bodyPr wrap="square" rtlCol="0">
            <a:spAutoFit/>
          </a:bodyPr>
          <a:lstStyle/>
          <a:p>
            <a:r>
              <a:rPr lang="en-US" sz="2400" dirty="0">
                <a:solidFill>
                  <a:srgbClr val="003399"/>
                </a:solidFill>
                <a:effectLst>
                  <a:outerShdw blurRad="38100" dist="38100" dir="2700000" algn="tl">
                    <a:srgbClr val="000000">
                      <a:alpha val="43137"/>
                    </a:srgbClr>
                  </a:outerShdw>
                </a:effectLst>
              </a:rPr>
              <a:t>Analyzing by Time</a:t>
            </a:r>
            <a:endParaRPr lang="en-IN" sz="2400" dirty="0">
              <a:solidFill>
                <a:srgbClr val="003399"/>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22B7A712-7C59-4858-9920-5464E147480E}"/>
              </a:ext>
            </a:extLst>
          </p:cNvPr>
          <p:cNvSpPr txBox="1"/>
          <p:nvPr/>
        </p:nvSpPr>
        <p:spPr>
          <a:xfrm>
            <a:off x="501443" y="3157268"/>
            <a:ext cx="4837470" cy="369332"/>
          </a:xfrm>
          <a:prstGeom prst="rect">
            <a:avLst/>
          </a:prstGeom>
          <a:noFill/>
        </p:spPr>
        <p:txBody>
          <a:bodyPr wrap="square" rtlCol="0">
            <a:spAutoFit/>
          </a:bodyPr>
          <a:lstStyle/>
          <a:p>
            <a:r>
              <a:rPr lang="en-US" dirty="0">
                <a:solidFill>
                  <a:schemeClr val="bg1">
                    <a:lumMod val="95000"/>
                    <a:lumOff val="5000"/>
                  </a:schemeClr>
                </a:solidFill>
              </a:rPr>
              <a:t>Q1. How many trips in an hour &amp; each days? </a:t>
            </a:r>
            <a:endParaRPr lang="en-IN" dirty="0"/>
          </a:p>
        </p:txBody>
      </p:sp>
      <p:sp>
        <p:nvSpPr>
          <p:cNvPr id="9" name="TextBox 8">
            <a:extLst>
              <a:ext uri="{FF2B5EF4-FFF2-40B4-BE49-F238E27FC236}">
                <a16:creationId xmlns:a16="http://schemas.microsoft.com/office/drawing/2014/main" id="{D59539B0-FBC0-4782-A7E5-21940BD15C42}"/>
              </a:ext>
            </a:extLst>
          </p:cNvPr>
          <p:cNvSpPr txBox="1"/>
          <p:nvPr/>
        </p:nvSpPr>
        <p:spPr>
          <a:xfrm>
            <a:off x="6475229" y="3157268"/>
            <a:ext cx="4619784" cy="369332"/>
          </a:xfrm>
          <a:prstGeom prst="rect">
            <a:avLst/>
          </a:prstGeom>
          <a:noFill/>
        </p:spPr>
        <p:txBody>
          <a:bodyPr wrap="square" rtlCol="0">
            <a:spAutoFit/>
          </a:bodyPr>
          <a:lstStyle/>
          <a:p>
            <a:r>
              <a:rPr lang="en-US" dirty="0">
                <a:solidFill>
                  <a:schemeClr val="bg1">
                    <a:lumMod val="95000"/>
                    <a:lumOff val="5000"/>
                  </a:schemeClr>
                </a:solidFill>
              </a:rPr>
              <a:t>     Q2. How many trips in a weekdays? </a:t>
            </a:r>
            <a:endParaRPr lang="en-IN" dirty="0"/>
          </a:p>
        </p:txBody>
      </p:sp>
      <p:sp>
        <p:nvSpPr>
          <p:cNvPr id="10" name="TextBox 9">
            <a:extLst>
              <a:ext uri="{FF2B5EF4-FFF2-40B4-BE49-F238E27FC236}">
                <a16:creationId xmlns:a16="http://schemas.microsoft.com/office/drawing/2014/main" id="{1D728FF0-F1BD-4802-9C0A-C57F77DC13F7}"/>
              </a:ext>
            </a:extLst>
          </p:cNvPr>
          <p:cNvSpPr txBox="1"/>
          <p:nvPr/>
        </p:nvSpPr>
        <p:spPr>
          <a:xfrm>
            <a:off x="486694" y="3981726"/>
            <a:ext cx="4295320" cy="369332"/>
          </a:xfrm>
          <a:prstGeom prst="rect">
            <a:avLst/>
          </a:prstGeom>
          <a:noFill/>
        </p:spPr>
        <p:txBody>
          <a:bodyPr wrap="square" rtlCol="0">
            <a:spAutoFit/>
          </a:bodyPr>
          <a:lstStyle/>
          <a:p>
            <a:r>
              <a:rPr lang="en-US" dirty="0">
                <a:solidFill>
                  <a:schemeClr val="bg1">
                    <a:lumMod val="95000"/>
                    <a:lumOff val="5000"/>
                  </a:schemeClr>
                </a:solidFill>
              </a:rPr>
              <a:t>Q3. </a:t>
            </a:r>
            <a:r>
              <a:rPr lang="en-US" dirty="0">
                <a:solidFill>
                  <a:srgbClr val="000000"/>
                </a:solidFill>
              </a:rPr>
              <a:t>W</a:t>
            </a:r>
            <a:r>
              <a:rPr lang="en-US" b="0" i="0">
                <a:solidFill>
                  <a:srgbClr val="000000"/>
                </a:solidFill>
                <a:effectLst/>
              </a:rPr>
              <a:t>hich </a:t>
            </a:r>
            <a:r>
              <a:rPr lang="en-US" b="0" i="0" dirty="0">
                <a:solidFill>
                  <a:srgbClr val="000000"/>
                </a:solidFill>
                <a:effectLst/>
              </a:rPr>
              <a:t>month has maximum rides</a:t>
            </a:r>
            <a:r>
              <a:rPr lang="en-US" dirty="0">
                <a:solidFill>
                  <a:schemeClr val="bg1">
                    <a:lumMod val="95000"/>
                    <a:lumOff val="5000"/>
                  </a:schemeClr>
                </a:solidFill>
              </a:rPr>
              <a:t>? </a:t>
            </a:r>
            <a:endParaRPr lang="en-IN" dirty="0"/>
          </a:p>
        </p:txBody>
      </p:sp>
      <p:pic>
        <p:nvPicPr>
          <p:cNvPr id="16" name="Picture 15" descr="Icon&#10;&#10;Description automatically generated">
            <a:extLst>
              <a:ext uri="{FF2B5EF4-FFF2-40B4-BE49-F238E27FC236}">
                <a16:creationId xmlns:a16="http://schemas.microsoft.com/office/drawing/2014/main" id="{493DB134-E4BE-4A89-8E62-E7965D7EA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973" y="1090024"/>
            <a:ext cx="1106129" cy="1106129"/>
          </a:xfrm>
          <a:prstGeom prst="rect">
            <a:avLst/>
          </a:prstGeom>
          <a:effectLst>
            <a:outerShdw blurRad="76200" dir="13500000" sy="23000" kx="1200000" algn="br" rotWithShape="0">
              <a:schemeClr val="accent2">
                <a:lumMod val="60000"/>
                <a:lumOff val="40000"/>
                <a:alpha val="20000"/>
              </a:schemeClr>
            </a:outerShdw>
          </a:effectLst>
        </p:spPr>
      </p:pic>
      <p:sp>
        <p:nvSpPr>
          <p:cNvPr id="17" name="TextBox 16">
            <a:extLst>
              <a:ext uri="{FF2B5EF4-FFF2-40B4-BE49-F238E27FC236}">
                <a16:creationId xmlns:a16="http://schemas.microsoft.com/office/drawing/2014/main" id="{A9182F51-563B-4DFC-8E9F-9406240CEDE6}"/>
              </a:ext>
            </a:extLst>
          </p:cNvPr>
          <p:cNvSpPr txBox="1"/>
          <p:nvPr/>
        </p:nvSpPr>
        <p:spPr>
          <a:xfrm>
            <a:off x="6752037" y="3992195"/>
            <a:ext cx="4837470" cy="369332"/>
          </a:xfrm>
          <a:prstGeom prst="rect">
            <a:avLst/>
          </a:prstGeom>
          <a:noFill/>
        </p:spPr>
        <p:txBody>
          <a:bodyPr wrap="square" rtlCol="0">
            <a:spAutoFit/>
          </a:bodyPr>
          <a:lstStyle/>
          <a:p>
            <a:r>
              <a:rPr lang="en-US" dirty="0">
                <a:solidFill>
                  <a:schemeClr val="bg1">
                    <a:lumMod val="95000"/>
                    <a:lumOff val="5000"/>
                  </a:schemeClr>
                </a:solidFill>
              </a:rPr>
              <a:t>Q4. How many total rides per month? </a:t>
            </a:r>
            <a:endParaRPr lang="en-IN" dirty="0"/>
          </a:p>
        </p:txBody>
      </p:sp>
      <p:sp>
        <p:nvSpPr>
          <p:cNvPr id="18" name="TextBox 17">
            <a:extLst>
              <a:ext uri="{FF2B5EF4-FFF2-40B4-BE49-F238E27FC236}">
                <a16:creationId xmlns:a16="http://schemas.microsoft.com/office/drawing/2014/main" id="{029E5C12-5308-45B8-83A5-2D473BD97A23}"/>
              </a:ext>
            </a:extLst>
          </p:cNvPr>
          <p:cNvSpPr txBox="1"/>
          <p:nvPr/>
        </p:nvSpPr>
        <p:spPr>
          <a:xfrm>
            <a:off x="3143764" y="4920747"/>
            <a:ext cx="5948514" cy="369332"/>
          </a:xfrm>
          <a:prstGeom prst="rect">
            <a:avLst/>
          </a:prstGeom>
          <a:noFill/>
        </p:spPr>
        <p:txBody>
          <a:bodyPr wrap="square" rtlCol="0">
            <a:spAutoFit/>
          </a:bodyPr>
          <a:lstStyle/>
          <a:p>
            <a:r>
              <a:rPr lang="en-US" dirty="0">
                <a:solidFill>
                  <a:schemeClr val="bg1">
                    <a:lumMod val="95000"/>
                    <a:lumOff val="5000"/>
                  </a:schemeClr>
                </a:solidFill>
              </a:rPr>
              <a:t>Q5. Which is the busiest hour in the day for Uber cabs? </a:t>
            </a:r>
            <a:endParaRPr lang="en-IN" dirty="0"/>
          </a:p>
        </p:txBody>
      </p:sp>
      <p:sp>
        <p:nvSpPr>
          <p:cNvPr id="26" name="TextBox 25">
            <a:extLst>
              <a:ext uri="{FF2B5EF4-FFF2-40B4-BE49-F238E27FC236}">
                <a16:creationId xmlns:a16="http://schemas.microsoft.com/office/drawing/2014/main" id="{FF37E83F-1967-4E6F-AE18-4C6D0A7669C4}"/>
              </a:ext>
            </a:extLst>
          </p:cNvPr>
          <p:cNvSpPr txBox="1"/>
          <p:nvPr/>
        </p:nvSpPr>
        <p:spPr>
          <a:xfrm>
            <a:off x="6272979" y="4471219"/>
            <a:ext cx="5024285" cy="369332"/>
          </a:xfrm>
          <a:prstGeom prst="rect">
            <a:avLst/>
          </a:prstGeom>
          <a:noFill/>
        </p:spPr>
        <p:txBody>
          <a:bodyPr wrap="square" rtlCol="0">
            <a:spAutoFit/>
          </a:bodyPr>
          <a:lstStyle/>
          <a:p>
            <a:r>
              <a:rPr lang="en-US" dirty="0">
                <a:solidFill>
                  <a:schemeClr val="bg1">
                    <a:lumMod val="95000"/>
                    <a:lumOff val="5000"/>
                  </a:schemeClr>
                </a:solidFill>
              </a:rPr>
              <a:t>  </a:t>
            </a:r>
            <a:endParaRPr lang="en-IN" dirty="0"/>
          </a:p>
        </p:txBody>
      </p:sp>
      <p:sp>
        <p:nvSpPr>
          <p:cNvPr id="2" name="Slide Number Placeholder 1">
            <a:extLst>
              <a:ext uri="{FF2B5EF4-FFF2-40B4-BE49-F238E27FC236}">
                <a16:creationId xmlns:a16="http://schemas.microsoft.com/office/drawing/2014/main" id="{C02C4B78-8216-4F3B-ADFA-A853FACD7591}"/>
              </a:ext>
            </a:extLst>
          </p:cNvPr>
          <p:cNvSpPr>
            <a:spLocks noGrp="1"/>
          </p:cNvSpPr>
          <p:nvPr>
            <p:ph type="sldNum" sz="quarter" idx="12"/>
          </p:nvPr>
        </p:nvSpPr>
        <p:spPr/>
        <p:txBody>
          <a:bodyPr/>
          <a:lstStyle/>
          <a:p>
            <a:fld id="{DBA1B0FB-D917-4C8C-928F-313BD683BF39}" type="slidenum">
              <a:rPr lang="en-US" smtClean="0">
                <a:solidFill>
                  <a:schemeClr val="bg1">
                    <a:alpha val="80000"/>
                  </a:schemeClr>
                </a:solidFill>
              </a:rPr>
              <a:t>29</a:t>
            </a:fld>
            <a:endParaRPr lang="en-US" dirty="0">
              <a:solidFill>
                <a:schemeClr val="bg1">
                  <a:alpha val="80000"/>
                </a:schemeClr>
              </a:solidFill>
            </a:endParaRPr>
          </a:p>
        </p:txBody>
      </p:sp>
      <p:pic>
        <p:nvPicPr>
          <p:cNvPr id="5" name="Graphic 4" descr="Statistics with solid fill">
            <a:extLst>
              <a:ext uri="{FF2B5EF4-FFF2-40B4-BE49-F238E27FC236}">
                <a16:creationId xmlns:a16="http://schemas.microsoft.com/office/drawing/2014/main" id="{BECF27EB-918C-443A-AAE7-82441418D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1730" y="5759003"/>
            <a:ext cx="1289010" cy="1289010"/>
          </a:xfrm>
          <a:prstGeom prst="rect">
            <a:avLst/>
          </a:prstGeom>
        </p:spPr>
      </p:pic>
      <p:pic>
        <p:nvPicPr>
          <p:cNvPr id="20" name="Graphic 19" descr="Statistics with solid fill">
            <a:extLst>
              <a:ext uri="{FF2B5EF4-FFF2-40B4-BE49-F238E27FC236}">
                <a16:creationId xmlns:a16="http://schemas.microsoft.com/office/drawing/2014/main" id="{1E5E160C-05A7-4520-8D6A-E8C8B84A65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1102412" y="-180157"/>
            <a:ext cx="1289010" cy="1289010"/>
          </a:xfrm>
          <a:prstGeom prst="rect">
            <a:avLst/>
          </a:prstGeom>
        </p:spPr>
      </p:pic>
    </p:spTree>
    <p:extLst>
      <p:ext uri="{BB962C8B-B14F-4D97-AF65-F5344CB8AC3E}">
        <p14:creationId xmlns:p14="http://schemas.microsoft.com/office/powerpoint/2010/main" val="260321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9BBC6DE-47B0-43CB-BA4A-E1564DAB87CC}"/>
              </a:ext>
            </a:extLst>
          </p:cNvPr>
          <p:cNvSpPr/>
          <p:nvPr/>
        </p:nvSpPr>
        <p:spPr>
          <a:xfrm>
            <a:off x="707405" y="1287310"/>
            <a:ext cx="2334180" cy="2283956"/>
          </a:xfrm>
          <a:prstGeom prst="ellipse">
            <a:avLst/>
          </a:prstGeom>
          <a:blipFill>
            <a:blip r:embed="rId3">
              <a:extLst>
                <a:ext uri="{28A0092B-C50C-407E-A947-70E740481C1C}">
                  <a14:useLocalDpi xmlns:a14="http://schemas.microsoft.com/office/drawing/2010/main" val="0"/>
                </a:ext>
              </a:extLst>
            </a:blip>
            <a:srcRect/>
            <a:stretch>
              <a:fillRect l="-12939" t="-22966" r="-8851" b="-49582"/>
            </a:stretch>
          </a:blipFill>
          <a:ln w="38100">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id="{524ECF36-3379-45F0-932B-9E3C7ECC8B1E}"/>
              </a:ext>
            </a:extLst>
          </p:cNvPr>
          <p:cNvSpPr/>
          <p:nvPr/>
        </p:nvSpPr>
        <p:spPr>
          <a:xfrm>
            <a:off x="4913099" y="1310286"/>
            <a:ext cx="2334180" cy="2283956"/>
          </a:xfrm>
          <a:prstGeom prst="ellipse">
            <a:avLst/>
          </a:prstGeom>
          <a:blipFill dpi="0" rotWithShape="1">
            <a:blip r:embed="rId4">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a:stretch>
              <a:fillRect l="-810" t="-1074" r="810" b="1074"/>
            </a:stretch>
          </a:blipFill>
          <a:ln w="38100">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D37914DC-577D-4336-9568-793DDA6AD920}"/>
              </a:ext>
            </a:extLst>
          </p:cNvPr>
          <p:cNvSpPr/>
          <p:nvPr/>
        </p:nvSpPr>
        <p:spPr>
          <a:xfrm>
            <a:off x="9205891" y="1287309"/>
            <a:ext cx="2334180" cy="2283956"/>
          </a:xfrm>
          <a:prstGeom prst="ellipse">
            <a:avLst/>
          </a:prstGeom>
          <a:blipFill dpi="0" rotWithShape="1">
            <a:blip r:embed="rId6">
              <a:extLst>
                <a:ext uri="{28A0092B-C50C-407E-A947-70E740481C1C}">
                  <a14:useLocalDpi xmlns:a14="http://schemas.microsoft.com/office/drawing/2010/main" val="0"/>
                </a:ext>
              </a:extLst>
            </a:blip>
            <a:srcRect/>
            <a:stretch>
              <a:fillRect l="2231" t="1006" r="2231"/>
            </a:stretch>
          </a:blipFill>
          <a:ln w="38100">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2485A496-6C2B-40D1-B785-8025658BC655}"/>
              </a:ext>
            </a:extLst>
          </p:cNvPr>
          <p:cNvSpPr txBox="1"/>
          <p:nvPr/>
        </p:nvSpPr>
        <p:spPr>
          <a:xfrm>
            <a:off x="1127612" y="3772266"/>
            <a:ext cx="1856936" cy="461665"/>
          </a:xfrm>
          <a:prstGeom prst="rect">
            <a:avLst/>
          </a:prstGeom>
          <a:solidFill>
            <a:schemeClr val="tx1">
              <a:lumMod val="95000"/>
            </a:schemeClr>
          </a:solidFill>
        </p:spPr>
        <p:txBody>
          <a:bodyPr wrap="square" rtlCol="0">
            <a:spAutoFit/>
          </a:bodyPr>
          <a:lstStyle/>
          <a:p>
            <a:r>
              <a:rPr lang="en-US" sz="2400" b="1" dirty="0">
                <a:solidFill>
                  <a:srgbClr val="003399"/>
                </a:solidFill>
                <a:latin typeface="Garamond" panose="02020404030301010803" pitchFamily="18" charset="0"/>
                <a:cs typeface="Helvetica" panose="020B0604020202020204" pitchFamily="34" charset="0"/>
              </a:rPr>
              <a:t>Jigar</a:t>
            </a:r>
            <a:r>
              <a:rPr lang="en-US" sz="2400" b="1" dirty="0">
                <a:solidFill>
                  <a:srgbClr val="003399"/>
                </a:solidFill>
                <a:latin typeface="Helvetica" panose="020B0604020202020204" pitchFamily="34" charset="0"/>
                <a:cs typeface="Helvetica" panose="020B0604020202020204" pitchFamily="34" charset="0"/>
              </a:rPr>
              <a:t> </a:t>
            </a:r>
            <a:r>
              <a:rPr lang="en-US" sz="2400" b="1" dirty="0">
                <a:solidFill>
                  <a:srgbClr val="003399"/>
                </a:solidFill>
                <a:latin typeface="Garamond" panose="02020404030301010803" pitchFamily="18" charset="0"/>
                <a:cs typeface="Helvetica" panose="020B0604020202020204" pitchFamily="34" charset="0"/>
              </a:rPr>
              <a:t>Patel</a:t>
            </a:r>
            <a:endParaRPr lang="en-IN" sz="2400" b="1" dirty="0">
              <a:solidFill>
                <a:srgbClr val="003399"/>
              </a:solidFill>
              <a:latin typeface="Garamond" panose="02020404030301010803" pitchFamily="18" charset="0"/>
              <a:cs typeface="Helvetica" panose="020B0604020202020204" pitchFamily="34" charset="0"/>
            </a:endParaRPr>
          </a:p>
        </p:txBody>
      </p:sp>
      <p:sp>
        <p:nvSpPr>
          <p:cNvPr id="29" name="TextBox 28">
            <a:extLst>
              <a:ext uri="{FF2B5EF4-FFF2-40B4-BE49-F238E27FC236}">
                <a16:creationId xmlns:a16="http://schemas.microsoft.com/office/drawing/2014/main" id="{B54EC728-D01F-4C2E-92D1-AB8B4B9B1169}"/>
              </a:ext>
            </a:extLst>
          </p:cNvPr>
          <p:cNvSpPr txBox="1"/>
          <p:nvPr/>
        </p:nvSpPr>
        <p:spPr>
          <a:xfrm>
            <a:off x="5272634" y="3775363"/>
            <a:ext cx="1856936" cy="461665"/>
          </a:xfrm>
          <a:prstGeom prst="rect">
            <a:avLst/>
          </a:prstGeom>
          <a:solidFill>
            <a:schemeClr val="tx1">
              <a:lumMod val="95000"/>
            </a:schemeClr>
          </a:solidFill>
        </p:spPr>
        <p:txBody>
          <a:bodyPr wrap="square" rtlCol="0">
            <a:spAutoFit/>
          </a:bodyPr>
          <a:lstStyle/>
          <a:p>
            <a:r>
              <a:rPr lang="en-US" sz="2400" b="1" dirty="0" err="1">
                <a:solidFill>
                  <a:srgbClr val="003399"/>
                </a:solidFill>
                <a:latin typeface="Garamond" panose="02020404030301010803" pitchFamily="18" charset="0"/>
                <a:cs typeface="Quire Sans" panose="020B0502040400020003" pitchFamily="34" charset="0"/>
              </a:rPr>
              <a:t>Niren</a:t>
            </a:r>
            <a:r>
              <a:rPr lang="en-US" sz="2400" b="1" dirty="0">
                <a:solidFill>
                  <a:srgbClr val="003399"/>
                </a:solidFill>
                <a:latin typeface="Garamond" panose="02020404030301010803" pitchFamily="18" charset="0"/>
                <a:cs typeface="Quire Sans" panose="020B0502040400020003" pitchFamily="34" charset="0"/>
              </a:rPr>
              <a:t> Patel</a:t>
            </a:r>
            <a:endParaRPr lang="en-IN" sz="2400" b="1" dirty="0">
              <a:solidFill>
                <a:srgbClr val="003399"/>
              </a:solidFill>
              <a:latin typeface="Garamond" panose="02020404030301010803" pitchFamily="18" charset="0"/>
              <a:cs typeface="Quire Sans" panose="020B0502040400020003" pitchFamily="34" charset="0"/>
            </a:endParaRPr>
          </a:p>
        </p:txBody>
      </p:sp>
      <p:sp>
        <p:nvSpPr>
          <p:cNvPr id="30" name="TextBox 29">
            <a:extLst>
              <a:ext uri="{FF2B5EF4-FFF2-40B4-BE49-F238E27FC236}">
                <a16:creationId xmlns:a16="http://schemas.microsoft.com/office/drawing/2014/main" id="{502C9073-1C6F-4C1A-8719-18570FF31748}"/>
              </a:ext>
            </a:extLst>
          </p:cNvPr>
          <p:cNvSpPr txBox="1"/>
          <p:nvPr/>
        </p:nvSpPr>
        <p:spPr>
          <a:xfrm>
            <a:off x="9154018" y="3772266"/>
            <a:ext cx="2627927" cy="461665"/>
          </a:xfrm>
          <a:prstGeom prst="rect">
            <a:avLst/>
          </a:prstGeom>
          <a:solidFill>
            <a:schemeClr val="tx1">
              <a:lumMod val="95000"/>
            </a:schemeClr>
          </a:solidFill>
        </p:spPr>
        <p:txBody>
          <a:bodyPr wrap="square" rtlCol="0">
            <a:spAutoFit/>
          </a:bodyPr>
          <a:lstStyle/>
          <a:p>
            <a:r>
              <a:rPr lang="en-US" sz="2400" b="1" dirty="0">
                <a:solidFill>
                  <a:srgbClr val="003399"/>
                </a:solidFill>
                <a:latin typeface="Garamond" panose="02020404030301010803" pitchFamily="18" charset="0"/>
                <a:cs typeface="Quire Sans" panose="020B0502040400020003" pitchFamily="34" charset="0"/>
              </a:rPr>
              <a:t>Parth Brahmbhatt</a:t>
            </a:r>
            <a:endParaRPr lang="en-IN" sz="2400" b="1" dirty="0">
              <a:solidFill>
                <a:srgbClr val="003399"/>
              </a:solidFill>
              <a:latin typeface="Garamond" panose="02020404030301010803" pitchFamily="18" charset="0"/>
              <a:cs typeface="Quire Sans" panose="020B0502040400020003" pitchFamily="34" charset="0"/>
            </a:endParaRPr>
          </a:p>
        </p:txBody>
      </p:sp>
      <p:sp>
        <p:nvSpPr>
          <p:cNvPr id="11" name="TextBox 10">
            <a:extLst>
              <a:ext uri="{FF2B5EF4-FFF2-40B4-BE49-F238E27FC236}">
                <a16:creationId xmlns:a16="http://schemas.microsoft.com/office/drawing/2014/main" id="{9CA856DF-F807-44E5-9FB7-2B11BBA48E13}"/>
              </a:ext>
            </a:extLst>
          </p:cNvPr>
          <p:cNvSpPr txBox="1"/>
          <p:nvPr/>
        </p:nvSpPr>
        <p:spPr>
          <a:xfrm>
            <a:off x="4876134" y="4294896"/>
            <a:ext cx="330438" cy="29989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IN" dirty="0">
              <a:solidFill>
                <a:schemeClr val="bg1"/>
              </a:solidFill>
            </a:endParaRPr>
          </a:p>
        </p:txBody>
      </p:sp>
      <p:sp>
        <p:nvSpPr>
          <p:cNvPr id="12" name="TextBox 11">
            <a:extLst>
              <a:ext uri="{FF2B5EF4-FFF2-40B4-BE49-F238E27FC236}">
                <a16:creationId xmlns:a16="http://schemas.microsoft.com/office/drawing/2014/main" id="{382AF763-89D8-4B67-895B-634B56656902}"/>
              </a:ext>
            </a:extLst>
          </p:cNvPr>
          <p:cNvSpPr txBox="1"/>
          <p:nvPr/>
        </p:nvSpPr>
        <p:spPr>
          <a:xfrm>
            <a:off x="5129890" y="4261025"/>
            <a:ext cx="2489972" cy="338554"/>
          </a:xfrm>
          <a:prstGeom prst="rect">
            <a:avLst/>
          </a:prstGeom>
          <a:noFill/>
        </p:spPr>
        <p:txBody>
          <a:bodyPr wrap="square" rtlCol="0">
            <a:spAutoFit/>
          </a:bodyPr>
          <a:lstStyle/>
          <a:p>
            <a:r>
              <a:rPr lang="en-IN" sz="1600" dirty="0">
                <a:solidFill>
                  <a:srgbClr val="0066FF"/>
                </a:solidFill>
                <a:hlinkClick r:id="rId8">
                  <a:extLst>
                    <a:ext uri="{A12FA001-AC4F-418D-AE19-62706E023703}">
                      <ahyp:hlinkClr xmlns:ahyp="http://schemas.microsoft.com/office/drawing/2018/hyperlinkcolor" val="tx"/>
                    </a:ext>
                  </a:extLst>
                </a:hlinkClick>
              </a:rPr>
              <a:t>in/</a:t>
            </a:r>
            <a:r>
              <a:rPr lang="en-IN" sz="1400" dirty="0">
                <a:solidFill>
                  <a:srgbClr val="0070C0"/>
                </a:solidFill>
                <a:hlinkClick r:id="rId8">
                  <a:extLst>
                    <a:ext uri="{A12FA001-AC4F-418D-AE19-62706E023703}">
                      <ahyp:hlinkClr xmlns:ahyp="http://schemas.microsoft.com/office/drawing/2018/hyperlinkcolor" val="tx"/>
                    </a:ext>
                  </a:extLst>
                </a:hlinkClick>
              </a:rPr>
              <a:t>niren-patel-550995221</a:t>
            </a:r>
            <a:endParaRPr lang="en-IN" sz="1600" dirty="0">
              <a:solidFill>
                <a:srgbClr val="0070C0"/>
              </a:solidFill>
            </a:endParaRPr>
          </a:p>
        </p:txBody>
      </p:sp>
      <p:sp>
        <p:nvSpPr>
          <p:cNvPr id="31" name="TextBox 30">
            <a:extLst>
              <a:ext uri="{FF2B5EF4-FFF2-40B4-BE49-F238E27FC236}">
                <a16:creationId xmlns:a16="http://schemas.microsoft.com/office/drawing/2014/main" id="{504FF9FE-24CD-465F-AE8E-811864755963}"/>
              </a:ext>
            </a:extLst>
          </p:cNvPr>
          <p:cNvSpPr txBox="1"/>
          <p:nvPr/>
        </p:nvSpPr>
        <p:spPr>
          <a:xfrm>
            <a:off x="698603" y="4299525"/>
            <a:ext cx="330438" cy="29989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IN" dirty="0">
              <a:solidFill>
                <a:schemeClr val="bg1"/>
              </a:solidFill>
            </a:endParaRPr>
          </a:p>
        </p:txBody>
      </p:sp>
      <p:sp>
        <p:nvSpPr>
          <p:cNvPr id="32" name="TextBox 31">
            <a:extLst>
              <a:ext uri="{FF2B5EF4-FFF2-40B4-BE49-F238E27FC236}">
                <a16:creationId xmlns:a16="http://schemas.microsoft.com/office/drawing/2014/main" id="{8FA17245-B676-42E2-9453-837D25C0B932}"/>
              </a:ext>
            </a:extLst>
          </p:cNvPr>
          <p:cNvSpPr txBox="1"/>
          <p:nvPr/>
        </p:nvSpPr>
        <p:spPr>
          <a:xfrm>
            <a:off x="964394" y="4293790"/>
            <a:ext cx="2505713" cy="307777"/>
          </a:xfrm>
          <a:prstGeom prst="rect">
            <a:avLst/>
          </a:prstGeom>
          <a:noFill/>
        </p:spPr>
        <p:txBody>
          <a:bodyPr wrap="square" rtlCol="0">
            <a:spAutoFit/>
          </a:bodyPr>
          <a:lstStyle/>
          <a:p>
            <a:r>
              <a:rPr lang="en-IN" sz="1400" i="0" dirty="0">
                <a:solidFill>
                  <a:srgbClr val="0070C0"/>
                </a:solidFill>
                <a:effectLst/>
                <a:latin typeface="Avenir Next LT Pro (Body)"/>
                <a:hlinkClick r:id="rId9">
                  <a:extLst>
                    <a:ext uri="{A12FA001-AC4F-418D-AE19-62706E023703}">
                      <ahyp:hlinkClr xmlns:ahyp="http://schemas.microsoft.com/office/drawing/2018/hyperlinkcolor" val="tx"/>
                    </a:ext>
                  </a:extLst>
                </a:hlinkClick>
              </a:rPr>
              <a:t>in/jigar-patel-a4157821b</a:t>
            </a:r>
            <a:endParaRPr lang="en-IN" sz="1400" dirty="0">
              <a:solidFill>
                <a:srgbClr val="0070C0"/>
              </a:solidFill>
              <a:latin typeface="Avenir Next LT Pro (Body)"/>
            </a:endParaRPr>
          </a:p>
        </p:txBody>
      </p:sp>
      <p:sp>
        <p:nvSpPr>
          <p:cNvPr id="33" name="TextBox 32">
            <a:extLst>
              <a:ext uri="{FF2B5EF4-FFF2-40B4-BE49-F238E27FC236}">
                <a16:creationId xmlns:a16="http://schemas.microsoft.com/office/drawing/2014/main" id="{BBE51E0D-D57F-4294-B94B-48390CC9C665}"/>
              </a:ext>
            </a:extLst>
          </p:cNvPr>
          <p:cNvSpPr txBox="1"/>
          <p:nvPr/>
        </p:nvSpPr>
        <p:spPr>
          <a:xfrm>
            <a:off x="8790756" y="4305071"/>
            <a:ext cx="330438" cy="29989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IN" dirty="0">
              <a:solidFill>
                <a:schemeClr val="bg1"/>
              </a:solidFill>
            </a:endParaRPr>
          </a:p>
        </p:txBody>
      </p:sp>
      <p:sp>
        <p:nvSpPr>
          <p:cNvPr id="34" name="TextBox 33">
            <a:extLst>
              <a:ext uri="{FF2B5EF4-FFF2-40B4-BE49-F238E27FC236}">
                <a16:creationId xmlns:a16="http://schemas.microsoft.com/office/drawing/2014/main" id="{B7039AC6-5F22-4999-99F5-7C00922739F0}"/>
              </a:ext>
            </a:extLst>
          </p:cNvPr>
          <p:cNvSpPr txBox="1"/>
          <p:nvPr/>
        </p:nvSpPr>
        <p:spPr>
          <a:xfrm>
            <a:off x="9058762" y="4285742"/>
            <a:ext cx="2930982" cy="307777"/>
          </a:xfrm>
          <a:prstGeom prst="rect">
            <a:avLst/>
          </a:prstGeom>
          <a:noFill/>
        </p:spPr>
        <p:txBody>
          <a:bodyPr wrap="square" rtlCol="0">
            <a:spAutoFit/>
          </a:bodyPr>
          <a:lstStyle/>
          <a:p>
            <a:r>
              <a:rPr lang="en-IN" sz="1400" i="0" dirty="0">
                <a:effectLst/>
                <a:latin typeface="Avenir Next LT Pro (Body)"/>
                <a:hlinkClick r:id="rId10"/>
              </a:rPr>
              <a:t>in/parth-brahmbhatt-1452291b4</a:t>
            </a:r>
            <a:endParaRPr lang="en-IN" sz="1400" dirty="0">
              <a:solidFill>
                <a:srgbClr val="0070C0"/>
              </a:solidFill>
              <a:latin typeface="Avenir Next LT Pro (Body)"/>
            </a:endParaRPr>
          </a:p>
        </p:txBody>
      </p:sp>
      <p:sp>
        <p:nvSpPr>
          <p:cNvPr id="13" name="Rectangle 12">
            <a:extLst>
              <a:ext uri="{FF2B5EF4-FFF2-40B4-BE49-F238E27FC236}">
                <a16:creationId xmlns:a16="http://schemas.microsoft.com/office/drawing/2014/main" id="{682B89B6-F8F3-412B-97C0-604CE6905430}"/>
              </a:ext>
            </a:extLst>
          </p:cNvPr>
          <p:cNvSpPr/>
          <p:nvPr/>
        </p:nvSpPr>
        <p:spPr>
          <a:xfrm>
            <a:off x="939881" y="4807974"/>
            <a:ext cx="1914266" cy="1696065"/>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1AD7DA69-46D0-4254-A88C-0EAF0DB5CC35}"/>
              </a:ext>
            </a:extLst>
          </p:cNvPr>
          <p:cNvSpPr/>
          <p:nvPr/>
        </p:nvSpPr>
        <p:spPr>
          <a:xfrm>
            <a:off x="5243440" y="4807973"/>
            <a:ext cx="1914266" cy="1696065"/>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DC20CF9B-A8B6-4958-AC1B-E5F4716D6891}"/>
              </a:ext>
            </a:extLst>
          </p:cNvPr>
          <p:cNvSpPr/>
          <p:nvPr/>
        </p:nvSpPr>
        <p:spPr>
          <a:xfrm>
            <a:off x="9510848" y="4807973"/>
            <a:ext cx="1914266" cy="1696065"/>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9BDB556C-92C8-4616-9F6C-97358C901CF5}"/>
              </a:ext>
            </a:extLst>
          </p:cNvPr>
          <p:cNvSpPr txBox="1"/>
          <p:nvPr/>
        </p:nvSpPr>
        <p:spPr>
          <a:xfrm>
            <a:off x="4266107" y="58993"/>
            <a:ext cx="4535970" cy="769441"/>
          </a:xfrm>
          <a:prstGeom prst="rect">
            <a:avLst/>
          </a:prstGeom>
          <a:noFill/>
        </p:spPr>
        <p:txBody>
          <a:bodyPr wrap="square">
            <a:spAutoFit/>
          </a:bodyPr>
          <a:lstStyle/>
          <a:p>
            <a:r>
              <a:rPr lang="en-US" sz="3600" b="1" dirty="0">
                <a:solidFill>
                  <a:schemeClr val="bg1"/>
                </a:solidFill>
                <a:latin typeface="Centaur" panose="02030504050205020304" pitchFamily="18" charset="0"/>
                <a:cs typeface="Calibri" panose="020F0502020204030204" pitchFamily="34" charset="0"/>
              </a:rPr>
              <a:t> </a:t>
            </a:r>
            <a:r>
              <a:rPr lang="en-US" sz="4400" b="1" dirty="0">
                <a:solidFill>
                  <a:schemeClr val="bg1"/>
                </a:solidFill>
                <a:latin typeface="Garamond" panose="02020404030301010803" pitchFamily="18" charset="0"/>
                <a:cs typeface="Times New Roman" panose="02020603050405020304" pitchFamily="18" charset="0"/>
              </a:rPr>
              <a:t>Team Members</a:t>
            </a:r>
            <a:endParaRPr lang="en-IN" sz="4400" b="1" dirty="0">
              <a:solidFill>
                <a:schemeClr val="bg1"/>
              </a:solidFill>
            </a:endParaRPr>
          </a:p>
        </p:txBody>
      </p:sp>
      <p:sp>
        <p:nvSpPr>
          <p:cNvPr id="2" name="Slide Number Placeholder 1">
            <a:extLst>
              <a:ext uri="{FF2B5EF4-FFF2-40B4-BE49-F238E27FC236}">
                <a16:creationId xmlns:a16="http://schemas.microsoft.com/office/drawing/2014/main" id="{92297BA6-BEB5-40CF-B41B-FED5BB664605}"/>
              </a:ext>
            </a:extLst>
          </p:cNvPr>
          <p:cNvSpPr>
            <a:spLocks noGrp="1"/>
          </p:cNvSpPr>
          <p:nvPr>
            <p:ph type="sldNum" sz="quarter" idx="12"/>
          </p:nvPr>
        </p:nvSpPr>
        <p:spPr>
          <a:xfrm>
            <a:off x="9551817" y="6507212"/>
            <a:ext cx="1692274" cy="153888"/>
          </a:xfrm>
        </p:spPr>
        <p:txBody>
          <a:bodyPr/>
          <a:lstStyle/>
          <a:p>
            <a:fld id="{DBA1B0FB-D917-4C8C-928F-313BD683BF39}" type="slidenum">
              <a:rPr lang="en-US" smtClean="0"/>
              <a:t>3</a:t>
            </a:fld>
            <a:endParaRPr lang="en-US"/>
          </a:p>
        </p:txBody>
      </p:sp>
    </p:spTree>
    <p:custDataLst>
      <p:tags r:id="rId1"/>
    </p:custDataLst>
    <p:extLst>
      <p:ext uri="{BB962C8B-B14F-4D97-AF65-F5344CB8AC3E}">
        <p14:creationId xmlns:p14="http://schemas.microsoft.com/office/powerpoint/2010/main" val="169295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80">
                                          <p:stCondLst>
                                            <p:cond delay="0"/>
                                          </p:stCondLst>
                                        </p:cTn>
                                        <p:tgtEl>
                                          <p:spTgt spid="19"/>
                                        </p:tgtEl>
                                      </p:cBhvr>
                                    </p:animEffect>
                                    <p:anim calcmode="lin" valueType="num">
                                      <p:cBhvr>
                                        <p:cTn id="2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9" dur="26">
                                          <p:stCondLst>
                                            <p:cond delay="650"/>
                                          </p:stCondLst>
                                        </p:cTn>
                                        <p:tgtEl>
                                          <p:spTgt spid="19"/>
                                        </p:tgtEl>
                                      </p:cBhvr>
                                      <p:to x="100000" y="60000"/>
                                    </p:animScale>
                                    <p:animScale>
                                      <p:cBhvr>
                                        <p:cTn id="30" dur="166" decel="50000">
                                          <p:stCondLst>
                                            <p:cond delay="676"/>
                                          </p:stCondLst>
                                        </p:cTn>
                                        <p:tgtEl>
                                          <p:spTgt spid="19"/>
                                        </p:tgtEl>
                                      </p:cBhvr>
                                      <p:to x="100000" y="100000"/>
                                    </p:animScale>
                                    <p:animScale>
                                      <p:cBhvr>
                                        <p:cTn id="31" dur="26">
                                          <p:stCondLst>
                                            <p:cond delay="1312"/>
                                          </p:stCondLst>
                                        </p:cTn>
                                        <p:tgtEl>
                                          <p:spTgt spid="19"/>
                                        </p:tgtEl>
                                      </p:cBhvr>
                                      <p:to x="100000" y="80000"/>
                                    </p:animScale>
                                    <p:animScale>
                                      <p:cBhvr>
                                        <p:cTn id="32" dur="166" decel="50000">
                                          <p:stCondLst>
                                            <p:cond delay="1338"/>
                                          </p:stCondLst>
                                        </p:cTn>
                                        <p:tgtEl>
                                          <p:spTgt spid="19"/>
                                        </p:tgtEl>
                                      </p:cBhvr>
                                      <p:to x="100000" y="100000"/>
                                    </p:animScale>
                                    <p:animScale>
                                      <p:cBhvr>
                                        <p:cTn id="33" dur="26">
                                          <p:stCondLst>
                                            <p:cond delay="1642"/>
                                          </p:stCondLst>
                                        </p:cTn>
                                        <p:tgtEl>
                                          <p:spTgt spid="19"/>
                                        </p:tgtEl>
                                      </p:cBhvr>
                                      <p:to x="100000" y="90000"/>
                                    </p:animScale>
                                    <p:animScale>
                                      <p:cBhvr>
                                        <p:cTn id="34" dur="166" decel="50000">
                                          <p:stCondLst>
                                            <p:cond delay="1668"/>
                                          </p:stCondLst>
                                        </p:cTn>
                                        <p:tgtEl>
                                          <p:spTgt spid="19"/>
                                        </p:tgtEl>
                                      </p:cBhvr>
                                      <p:to x="100000" y="100000"/>
                                    </p:animScale>
                                    <p:animScale>
                                      <p:cBhvr>
                                        <p:cTn id="35" dur="26">
                                          <p:stCondLst>
                                            <p:cond delay="1808"/>
                                          </p:stCondLst>
                                        </p:cTn>
                                        <p:tgtEl>
                                          <p:spTgt spid="19"/>
                                        </p:tgtEl>
                                      </p:cBhvr>
                                      <p:to x="100000" y="95000"/>
                                    </p:animScale>
                                    <p:animScale>
                                      <p:cBhvr>
                                        <p:cTn id="36" dur="166" decel="50000">
                                          <p:stCondLst>
                                            <p:cond delay="1834"/>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80">
                                          <p:stCondLst>
                                            <p:cond delay="0"/>
                                          </p:stCondLst>
                                        </p:cTn>
                                        <p:tgtEl>
                                          <p:spTgt spid="20"/>
                                        </p:tgtEl>
                                      </p:cBhvr>
                                    </p:animEffect>
                                    <p:anim calcmode="lin" valueType="num">
                                      <p:cBhvr>
                                        <p:cTn id="4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45" dur="26">
                                          <p:stCondLst>
                                            <p:cond delay="650"/>
                                          </p:stCondLst>
                                        </p:cTn>
                                        <p:tgtEl>
                                          <p:spTgt spid="20"/>
                                        </p:tgtEl>
                                      </p:cBhvr>
                                      <p:to x="100000" y="60000"/>
                                    </p:animScale>
                                    <p:animScale>
                                      <p:cBhvr>
                                        <p:cTn id="46" dur="166" decel="50000">
                                          <p:stCondLst>
                                            <p:cond delay="676"/>
                                          </p:stCondLst>
                                        </p:cTn>
                                        <p:tgtEl>
                                          <p:spTgt spid="20"/>
                                        </p:tgtEl>
                                      </p:cBhvr>
                                      <p:to x="100000" y="100000"/>
                                    </p:animScale>
                                    <p:animScale>
                                      <p:cBhvr>
                                        <p:cTn id="47" dur="26">
                                          <p:stCondLst>
                                            <p:cond delay="1312"/>
                                          </p:stCondLst>
                                        </p:cTn>
                                        <p:tgtEl>
                                          <p:spTgt spid="20"/>
                                        </p:tgtEl>
                                      </p:cBhvr>
                                      <p:to x="100000" y="80000"/>
                                    </p:animScale>
                                    <p:animScale>
                                      <p:cBhvr>
                                        <p:cTn id="48" dur="166" decel="50000">
                                          <p:stCondLst>
                                            <p:cond delay="1338"/>
                                          </p:stCondLst>
                                        </p:cTn>
                                        <p:tgtEl>
                                          <p:spTgt spid="20"/>
                                        </p:tgtEl>
                                      </p:cBhvr>
                                      <p:to x="100000" y="100000"/>
                                    </p:animScale>
                                    <p:animScale>
                                      <p:cBhvr>
                                        <p:cTn id="49" dur="26">
                                          <p:stCondLst>
                                            <p:cond delay="1642"/>
                                          </p:stCondLst>
                                        </p:cTn>
                                        <p:tgtEl>
                                          <p:spTgt spid="20"/>
                                        </p:tgtEl>
                                      </p:cBhvr>
                                      <p:to x="100000" y="90000"/>
                                    </p:animScale>
                                    <p:animScale>
                                      <p:cBhvr>
                                        <p:cTn id="50" dur="166" decel="50000">
                                          <p:stCondLst>
                                            <p:cond delay="1668"/>
                                          </p:stCondLst>
                                        </p:cTn>
                                        <p:tgtEl>
                                          <p:spTgt spid="20"/>
                                        </p:tgtEl>
                                      </p:cBhvr>
                                      <p:to x="100000" y="100000"/>
                                    </p:animScale>
                                    <p:animScale>
                                      <p:cBhvr>
                                        <p:cTn id="51" dur="26">
                                          <p:stCondLst>
                                            <p:cond delay="1808"/>
                                          </p:stCondLst>
                                        </p:cTn>
                                        <p:tgtEl>
                                          <p:spTgt spid="20"/>
                                        </p:tgtEl>
                                      </p:cBhvr>
                                      <p:to x="100000" y="95000"/>
                                    </p:animScale>
                                    <p:animScale>
                                      <p:cBhvr>
                                        <p:cTn id="52" dur="166" decel="50000">
                                          <p:stCondLst>
                                            <p:cond delay="1834"/>
                                          </p:stCondLst>
                                        </p:cTn>
                                        <p:tgtEl>
                                          <p:spTgt spid="20"/>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580">
                                          <p:stCondLst>
                                            <p:cond delay="0"/>
                                          </p:stCondLst>
                                        </p:cTn>
                                        <p:tgtEl>
                                          <p:spTgt spid="10"/>
                                        </p:tgtEl>
                                      </p:cBhvr>
                                    </p:animEffect>
                                    <p:anim calcmode="lin" valueType="num">
                                      <p:cBhvr>
                                        <p:cTn id="5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1" dur="26">
                                          <p:stCondLst>
                                            <p:cond delay="650"/>
                                          </p:stCondLst>
                                        </p:cTn>
                                        <p:tgtEl>
                                          <p:spTgt spid="10"/>
                                        </p:tgtEl>
                                      </p:cBhvr>
                                      <p:to x="100000" y="60000"/>
                                    </p:animScale>
                                    <p:animScale>
                                      <p:cBhvr>
                                        <p:cTn id="62" dur="166" decel="50000">
                                          <p:stCondLst>
                                            <p:cond delay="676"/>
                                          </p:stCondLst>
                                        </p:cTn>
                                        <p:tgtEl>
                                          <p:spTgt spid="10"/>
                                        </p:tgtEl>
                                      </p:cBhvr>
                                      <p:to x="100000" y="100000"/>
                                    </p:animScale>
                                    <p:animScale>
                                      <p:cBhvr>
                                        <p:cTn id="63" dur="26">
                                          <p:stCondLst>
                                            <p:cond delay="1312"/>
                                          </p:stCondLst>
                                        </p:cTn>
                                        <p:tgtEl>
                                          <p:spTgt spid="10"/>
                                        </p:tgtEl>
                                      </p:cBhvr>
                                      <p:to x="100000" y="80000"/>
                                    </p:animScale>
                                    <p:animScale>
                                      <p:cBhvr>
                                        <p:cTn id="64" dur="166" decel="50000">
                                          <p:stCondLst>
                                            <p:cond delay="1338"/>
                                          </p:stCondLst>
                                        </p:cTn>
                                        <p:tgtEl>
                                          <p:spTgt spid="10"/>
                                        </p:tgtEl>
                                      </p:cBhvr>
                                      <p:to x="100000" y="100000"/>
                                    </p:animScale>
                                    <p:animScale>
                                      <p:cBhvr>
                                        <p:cTn id="65" dur="26">
                                          <p:stCondLst>
                                            <p:cond delay="1642"/>
                                          </p:stCondLst>
                                        </p:cTn>
                                        <p:tgtEl>
                                          <p:spTgt spid="10"/>
                                        </p:tgtEl>
                                      </p:cBhvr>
                                      <p:to x="100000" y="90000"/>
                                    </p:animScale>
                                    <p:animScale>
                                      <p:cBhvr>
                                        <p:cTn id="66" dur="166" decel="50000">
                                          <p:stCondLst>
                                            <p:cond delay="1668"/>
                                          </p:stCondLst>
                                        </p:cTn>
                                        <p:tgtEl>
                                          <p:spTgt spid="10"/>
                                        </p:tgtEl>
                                      </p:cBhvr>
                                      <p:to x="100000" y="100000"/>
                                    </p:animScale>
                                    <p:animScale>
                                      <p:cBhvr>
                                        <p:cTn id="67" dur="26">
                                          <p:stCondLst>
                                            <p:cond delay="1808"/>
                                          </p:stCondLst>
                                        </p:cTn>
                                        <p:tgtEl>
                                          <p:spTgt spid="10"/>
                                        </p:tgtEl>
                                      </p:cBhvr>
                                      <p:to x="100000" y="95000"/>
                                    </p:animScale>
                                    <p:animScale>
                                      <p:cBhvr>
                                        <p:cTn id="68" dur="166" decel="50000">
                                          <p:stCondLst>
                                            <p:cond delay="1834"/>
                                          </p:stCondLst>
                                        </p:cTn>
                                        <p:tgtEl>
                                          <p:spTgt spid="10"/>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down)">
                                      <p:cBhvr>
                                        <p:cTn id="71" dur="580">
                                          <p:stCondLst>
                                            <p:cond delay="0"/>
                                          </p:stCondLst>
                                        </p:cTn>
                                        <p:tgtEl>
                                          <p:spTgt spid="29"/>
                                        </p:tgtEl>
                                      </p:cBhvr>
                                    </p:animEffect>
                                    <p:anim calcmode="lin" valueType="num">
                                      <p:cBhvr>
                                        <p:cTn id="72"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77" dur="26">
                                          <p:stCondLst>
                                            <p:cond delay="650"/>
                                          </p:stCondLst>
                                        </p:cTn>
                                        <p:tgtEl>
                                          <p:spTgt spid="29"/>
                                        </p:tgtEl>
                                      </p:cBhvr>
                                      <p:to x="100000" y="60000"/>
                                    </p:animScale>
                                    <p:animScale>
                                      <p:cBhvr>
                                        <p:cTn id="78" dur="166" decel="50000">
                                          <p:stCondLst>
                                            <p:cond delay="676"/>
                                          </p:stCondLst>
                                        </p:cTn>
                                        <p:tgtEl>
                                          <p:spTgt spid="29"/>
                                        </p:tgtEl>
                                      </p:cBhvr>
                                      <p:to x="100000" y="100000"/>
                                    </p:animScale>
                                    <p:animScale>
                                      <p:cBhvr>
                                        <p:cTn id="79" dur="26">
                                          <p:stCondLst>
                                            <p:cond delay="1312"/>
                                          </p:stCondLst>
                                        </p:cTn>
                                        <p:tgtEl>
                                          <p:spTgt spid="29"/>
                                        </p:tgtEl>
                                      </p:cBhvr>
                                      <p:to x="100000" y="80000"/>
                                    </p:animScale>
                                    <p:animScale>
                                      <p:cBhvr>
                                        <p:cTn id="80" dur="166" decel="50000">
                                          <p:stCondLst>
                                            <p:cond delay="1338"/>
                                          </p:stCondLst>
                                        </p:cTn>
                                        <p:tgtEl>
                                          <p:spTgt spid="29"/>
                                        </p:tgtEl>
                                      </p:cBhvr>
                                      <p:to x="100000" y="100000"/>
                                    </p:animScale>
                                    <p:animScale>
                                      <p:cBhvr>
                                        <p:cTn id="81" dur="26">
                                          <p:stCondLst>
                                            <p:cond delay="1642"/>
                                          </p:stCondLst>
                                        </p:cTn>
                                        <p:tgtEl>
                                          <p:spTgt spid="29"/>
                                        </p:tgtEl>
                                      </p:cBhvr>
                                      <p:to x="100000" y="90000"/>
                                    </p:animScale>
                                    <p:animScale>
                                      <p:cBhvr>
                                        <p:cTn id="82" dur="166" decel="50000">
                                          <p:stCondLst>
                                            <p:cond delay="1668"/>
                                          </p:stCondLst>
                                        </p:cTn>
                                        <p:tgtEl>
                                          <p:spTgt spid="29"/>
                                        </p:tgtEl>
                                      </p:cBhvr>
                                      <p:to x="100000" y="100000"/>
                                    </p:animScale>
                                    <p:animScale>
                                      <p:cBhvr>
                                        <p:cTn id="83" dur="26">
                                          <p:stCondLst>
                                            <p:cond delay="1808"/>
                                          </p:stCondLst>
                                        </p:cTn>
                                        <p:tgtEl>
                                          <p:spTgt spid="29"/>
                                        </p:tgtEl>
                                      </p:cBhvr>
                                      <p:to x="100000" y="95000"/>
                                    </p:animScale>
                                    <p:animScale>
                                      <p:cBhvr>
                                        <p:cTn id="84" dur="166" decel="50000">
                                          <p:stCondLst>
                                            <p:cond delay="1834"/>
                                          </p:stCondLst>
                                        </p:cTn>
                                        <p:tgtEl>
                                          <p:spTgt spid="29"/>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down)">
                                      <p:cBhvr>
                                        <p:cTn id="87" dur="580">
                                          <p:stCondLst>
                                            <p:cond delay="0"/>
                                          </p:stCondLst>
                                        </p:cTn>
                                        <p:tgtEl>
                                          <p:spTgt spid="30"/>
                                        </p:tgtEl>
                                      </p:cBhvr>
                                    </p:animEffect>
                                    <p:anim calcmode="lin" valueType="num">
                                      <p:cBhvr>
                                        <p:cTn id="8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93" dur="26">
                                          <p:stCondLst>
                                            <p:cond delay="650"/>
                                          </p:stCondLst>
                                        </p:cTn>
                                        <p:tgtEl>
                                          <p:spTgt spid="30"/>
                                        </p:tgtEl>
                                      </p:cBhvr>
                                      <p:to x="100000" y="60000"/>
                                    </p:animScale>
                                    <p:animScale>
                                      <p:cBhvr>
                                        <p:cTn id="94" dur="166" decel="50000">
                                          <p:stCondLst>
                                            <p:cond delay="676"/>
                                          </p:stCondLst>
                                        </p:cTn>
                                        <p:tgtEl>
                                          <p:spTgt spid="30"/>
                                        </p:tgtEl>
                                      </p:cBhvr>
                                      <p:to x="100000" y="100000"/>
                                    </p:animScale>
                                    <p:animScale>
                                      <p:cBhvr>
                                        <p:cTn id="95" dur="26">
                                          <p:stCondLst>
                                            <p:cond delay="1312"/>
                                          </p:stCondLst>
                                        </p:cTn>
                                        <p:tgtEl>
                                          <p:spTgt spid="30"/>
                                        </p:tgtEl>
                                      </p:cBhvr>
                                      <p:to x="100000" y="80000"/>
                                    </p:animScale>
                                    <p:animScale>
                                      <p:cBhvr>
                                        <p:cTn id="96" dur="166" decel="50000">
                                          <p:stCondLst>
                                            <p:cond delay="1338"/>
                                          </p:stCondLst>
                                        </p:cTn>
                                        <p:tgtEl>
                                          <p:spTgt spid="30"/>
                                        </p:tgtEl>
                                      </p:cBhvr>
                                      <p:to x="100000" y="100000"/>
                                    </p:animScale>
                                    <p:animScale>
                                      <p:cBhvr>
                                        <p:cTn id="97" dur="26">
                                          <p:stCondLst>
                                            <p:cond delay="1642"/>
                                          </p:stCondLst>
                                        </p:cTn>
                                        <p:tgtEl>
                                          <p:spTgt spid="30"/>
                                        </p:tgtEl>
                                      </p:cBhvr>
                                      <p:to x="100000" y="90000"/>
                                    </p:animScale>
                                    <p:animScale>
                                      <p:cBhvr>
                                        <p:cTn id="98" dur="166" decel="50000">
                                          <p:stCondLst>
                                            <p:cond delay="1668"/>
                                          </p:stCondLst>
                                        </p:cTn>
                                        <p:tgtEl>
                                          <p:spTgt spid="30"/>
                                        </p:tgtEl>
                                      </p:cBhvr>
                                      <p:to x="100000" y="100000"/>
                                    </p:animScale>
                                    <p:animScale>
                                      <p:cBhvr>
                                        <p:cTn id="99" dur="26">
                                          <p:stCondLst>
                                            <p:cond delay="1808"/>
                                          </p:stCondLst>
                                        </p:cTn>
                                        <p:tgtEl>
                                          <p:spTgt spid="30"/>
                                        </p:tgtEl>
                                      </p:cBhvr>
                                      <p:to x="100000" y="95000"/>
                                    </p:animScale>
                                    <p:animScale>
                                      <p:cBhvr>
                                        <p:cTn id="100" dur="166" decel="50000">
                                          <p:stCondLst>
                                            <p:cond delay="1834"/>
                                          </p:stCondLst>
                                        </p:cTn>
                                        <p:tgtEl>
                                          <p:spTgt spid="30"/>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wipe(down)">
                                      <p:cBhvr>
                                        <p:cTn id="103" dur="580">
                                          <p:stCondLst>
                                            <p:cond delay="0"/>
                                          </p:stCondLst>
                                        </p:cTn>
                                        <p:tgtEl>
                                          <p:spTgt spid="11"/>
                                        </p:tgtEl>
                                      </p:cBhvr>
                                    </p:animEffect>
                                    <p:anim calcmode="lin" valueType="num">
                                      <p:cBhvr>
                                        <p:cTn id="10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09" dur="26">
                                          <p:stCondLst>
                                            <p:cond delay="650"/>
                                          </p:stCondLst>
                                        </p:cTn>
                                        <p:tgtEl>
                                          <p:spTgt spid="11"/>
                                        </p:tgtEl>
                                      </p:cBhvr>
                                      <p:to x="100000" y="60000"/>
                                    </p:animScale>
                                    <p:animScale>
                                      <p:cBhvr>
                                        <p:cTn id="110" dur="166" decel="50000">
                                          <p:stCondLst>
                                            <p:cond delay="676"/>
                                          </p:stCondLst>
                                        </p:cTn>
                                        <p:tgtEl>
                                          <p:spTgt spid="11"/>
                                        </p:tgtEl>
                                      </p:cBhvr>
                                      <p:to x="100000" y="100000"/>
                                    </p:animScale>
                                    <p:animScale>
                                      <p:cBhvr>
                                        <p:cTn id="111" dur="26">
                                          <p:stCondLst>
                                            <p:cond delay="1312"/>
                                          </p:stCondLst>
                                        </p:cTn>
                                        <p:tgtEl>
                                          <p:spTgt spid="11"/>
                                        </p:tgtEl>
                                      </p:cBhvr>
                                      <p:to x="100000" y="80000"/>
                                    </p:animScale>
                                    <p:animScale>
                                      <p:cBhvr>
                                        <p:cTn id="112" dur="166" decel="50000">
                                          <p:stCondLst>
                                            <p:cond delay="1338"/>
                                          </p:stCondLst>
                                        </p:cTn>
                                        <p:tgtEl>
                                          <p:spTgt spid="11"/>
                                        </p:tgtEl>
                                      </p:cBhvr>
                                      <p:to x="100000" y="100000"/>
                                    </p:animScale>
                                    <p:animScale>
                                      <p:cBhvr>
                                        <p:cTn id="113" dur="26">
                                          <p:stCondLst>
                                            <p:cond delay="1642"/>
                                          </p:stCondLst>
                                        </p:cTn>
                                        <p:tgtEl>
                                          <p:spTgt spid="11"/>
                                        </p:tgtEl>
                                      </p:cBhvr>
                                      <p:to x="100000" y="90000"/>
                                    </p:animScale>
                                    <p:animScale>
                                      <p:cBhvr>
                                        <p:cTn id="114" dur="166" decel="50000">
                                          <p:stCondLst>
                                            <p:cond delay="1668"/>
                                          </p:stCondLst>
                                        </p:cTn>
                                        <p:tgtEl>
                                          <p:spTgt spid="11"/>
                                        </p:tgtEl>
                                      </p:cBhvr>
                                      <p:to x="100000" y="100000"/>
                                    </p:animScale>
                                    <p:animScale>
                                      <p:cBhvr>
                                        <p:cTn id="115" dur="26">
                                          <p:stCondLst>
                                            <p:cond delay="1808"/>
                                          </p:stCondLst>
                                        </p:cTn>
                                        <p:tgtEl>
                                          <p:spTgt spid="11"/>
                                        </p:tgtEl>
                                      </p:cBhvr>
                                      <p:to x="100000" y="95000"/>
                                    </p:animScale>
                                    <p:animScale>
                                      <p:cBhvr>
                                        <p:cTn id="116" dur="166" decel="50000">
                                          <p:stCondLst>
                                            <p:cond delay="1834"/>
                                          </p:stCondLst>
                                        </p:cTn>
                                        <p:tgtEl>
                                          <p:spTgt spid="11"/>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wipe(down)">
                                      <p:cBhvr>
                                        <p:cTn id="119" dur="580">
                                          <p:stCondLst>
                                            <p:cond delay="0"/>
                                          </p:stCondLst>
                                        </p:cTn>
                                        <p:tgtEl>
                                          <p:spTgt spid="12"/>
                                        </p:tgtEl>
                                      </p:cBhvr>
                                    </p:animEffect>
                                    <p:anim calcmode="lin" valueType="num">
                                      <p:cBhvr>
                                        <p:cTn id="12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25" dur="26">
                                          <p:stCondLst>
                                            <p:cond delay="650"/>
                                          </p:stCondLst>
                                        </p:cTn>
                                        <p:tgtEl>
                                          <p:spTgt spid="12"/>
                                        </p:tgtEl>
                                      </p:cBhvr>
                                      <p:to x="100000" y="60000"/>
                                    </p:animScale>
                                    <p:animScale>
                                      <p:cBhvr>
                                        <p:cTn id="126" dur="166" decel="50000">
                                          <p:stCondLst>
                                            <p:cond delay="676"/>
                                          </p:stCondLst>
                                        </p:cTn>
                                        <p:tgtEl>
                                          <p:spTgt spid="12"/>
                                        </p:tgtEl>
                                      </p:cBhvr>
                                      <p:to x="100000" y="100000"/>
                                    </p:animScale>
                                    <p:animScale>
                                      <p:cBhvr>
                                        <p:cTn id="127" dur="26">
                                          <p:stCondLst>
                                            <p:cond delay="1312"/>
                                          </p:stCondLst>
                                        </p:cTn>
                                        <p:tgtEl>
                                          <p:spTgt spid="12"/>
                                        </p:tgtEl>
                                      </p:cBhvr>
                                      <p:to x="100000" y="80000"/>
                                    </p:animScale>
                                    <p:animScale>
                                      <p:cBhvr>
                                        <p:cTn id="128" dur="166" decel="50000">
                                          <p:stCondLst>
                                            <p:cond delay="1338"/>
                                          </p:stCondLst>
                                        </p:cTn>
                                        <p:tgtEl>
                                          <p:spTgt spid="12"/>
                                        </p:tgtEl>
                                      </p:cBhvr>
                                      <p:to x="100000" y="100000"/>
                                    </p:animScale>
                                    <p:animScale>
                                      <p:cBhvr>
                                        <p:cTn id="129" dur="26">
                                          <p:stCondLst>
                                            <p:cond delay="1642"/>
                                          </p:stCondLst>
                                        </p:cTn>
                                        <p:tgtEl>
                                          <p:spTgt spid="12"/>
                                        </p:tgtEl>
                                      </p:cBhvr>
                                      <p:to x="100000" y="90000"/>
                                    </p:animScale>
                                    <p:animScale>
                                      <p:cBhvr>
                                        <p:cTn id="130" dur="166" decel="50000">
                                          <p:stCondLst>
                                            <p:cond delay="1668"/>
                                          </p:stCondLst>
                                        </p:cTn>
                                        <p:tgtEl>
                                          <p:spTgt spid="12"/>
                                        </p:tgtEl>
                                      </p:cBhvr>
                                      <p:to x="100000" y="100000"/>
                                    </p:animScale>
                                    <p:animScale>
                                      <p:cBhvr>
                                        <p:cTn id="131" dur="26">
                                          <p:stCondLst>
                                            <p:cond delay="1808"/>
                                          </p:stCondLst>
                                        </p:cTn>
                                        <p:tgtEl>
                                          <p:spTgt spid="12"/>
                                        </p:tgtEl>
                                      </p:cBhvr>
                                      <p:to x="100000" y="95000"/>
                                    </p:animScale>
                                    <p:animScale>
                                      <p:cBhvr>
                                        <p:cTn id="132" dur="166" decel="50000">
                                          <p:stCondLst>
                                            <p:cond delay="1834"/>
                                          </p:stCondLst>
                                        </p:cTn>
                                        <p:tgtEl>
                                          <p:spTgt spid="12"/>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wipe(down)">
                                      <p:cBhvr>
                                        <p:cTn id="135" dur="580">
                                          <p:stCondLst>
                                            <p:cond delay="0"/>
                                          </p:stCondLst>
                                        </p:cTn>
                                        <p:tgtEl>
                                          <p:spTgt spid="31"/>
                                        </p:tgtEl>
                                      </p:cBhvr>
                                    </p:animEffect>
                                    <p:anim calcmode="lin" valueType="num">
                                      <p:cBhvr>
                                        <p:cTn id="13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41" dur="26">
                                          <p:stCondLst>
                                            <p:cond delay="650"/>
                                          </p:stCondLst>
                                        </p:cTn>
                                        <p:tgtEl>
                                          <p:spTgt spid="31"/>
                                        </p:tgtEl>
                                      </p:cBhvr>
                                      <p:to x="100000" y="60000"/>
                                    </p:animScale>
                                    <p:animScale>
                                      <p:cBhvr>
                                        <p:cTn id="142" dur="166" decel="50000">
                                          <p:stCondLst>
                                            <p:cond delay="676"/>
                                          </p:stCondLst>
                                        </p:cTn>
                                        <p:tgtEl>
                                          <p:spTgt spid="31"/>
                                        </p:tgtEl>
                                      </p:cBhvr>
                                      <p:to x="100000" y="100000"/>
                                    </p:animScale>
                                    <p:animScale>
                                      <p:cBhvr>
                                        <p:cTn id="143" dur="26">
                                          <p:stCondLst>
                                            <p:cond delay="1312"/>
                                          </p:stCondLst>
                                        </p:cTn>
                                        <p:tgtEl>
                                          <p:spTgt spid="31"/>
                                        </p:tgtEl>
                                      </p:cBhvr>
                                      <p:to x="100000" y="80000"/>
                                    </p:animScale>
                                    <p:animScale>
                                      <p:cBhvr>
                                        <p:cTn id="144" dur="166" decel="50000">
                                          <p:stCondLst>
                                            <p:cond delay="1338"/>
                                          </p:stCondLst>
                                        </p:cTn>
                                        <p:tgtEl>
                                          <p:spTgt spid="31"/>
                                        </p:tgtEl>
                                      </p:cBhvr>
                                      <p:to x="100000" y="100000"/>
                                    </p:animScale>
                                    <p:animScale>
                                      <p:cBhvr>
                                        <p:cTn id="145" dur="26">
                                          <p:stCondLst>
                                            <p:cond delay="1642"/>
                                          </p:stCondLst>
                                        </p:cTn>
                                        <p:tgtEl>
                                          <p:spTgt spid="31"/>
                                        </p:tgtEl>
                                      </p:cBhvr>
                                      <p:to x="100000" y="90000"/>
                                    </p:animScale>
                                    <p:animScale>
                                      <p:cBhvr>
                                        <p:cTn id="146" dur="166" decel="50000">
                                          <p:stCondLst>
                                            <p:cond delay="1668"/>
                                          </p:stCondLst>
                                        </p:cTn>
                                        <p:tgtEl>
                                          <p:spTgt spid="31"/>
                                        </p:tgtEl>
                                      </p:cBhvr>
                                      <p:to x="100000" y="100000"/>
                                    </p:animScale>
                                    <p:animScale>
                                      <p:cBhvr>
                                        <p:cTn id="147" dur="26">
                                          <p:stCondLst>
                                            <p:cond delay="1808"/>
                                          </p:stCondLst>
                                        </p:cTn>
                                        <p:tgtEl>
                                          <p:spTgt spid="31"/>
                                        </p:tgtEl>
                                      </p:cBhvr>
                                      <p:to x="100000" y="95000"/>
                                    </p:animScale>
                                    <p:animScale>
                                      <p:cBhvr>
                                        <p:cTn id="148" dur="166" decel="50000">
                                          <p:stCondLst>
                                            <p:cond delay="1834"/>
                                          </p:stCondLst>
                                        </p:cTn>
                                        <p:tgtEl>
                                          <p:spTgt spid="31"/>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wipe(down)">
                                      <p:cBhvr>
                                        <p:cTn id="151" dur="580">
                                          <p:stCondLst>
                                            <p:cond delay="0"/>
                                          </p:stCondLst>
                                        </p:cTn>
                                        <p:tgtEl>
                                          <p:spTgt spid="32"/>
                                        </p:tgtEl>
                                      </p:cBhvr>
                                    </p:animEffect>
                                    <p:anim calcmode="lin" valueType="num">
                                      <p:cBhvr>
                                        <p:cTn id="152"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157" dur="26">
                                          <p:stCondLst>
                                            <p:cond delay="650"/>
                                          </p:stCondLst>
                                        </p:cTn>
                                        <p:tgtEl>
                                          <p:spTgt spid="32"/>
                                        </p:tgtEl>
                                      </p:cBhvr>
                                      <p:to x="100000" y="60000"/>
                                    </p:animScale>
                                    <p:animScale>
                                      <p:cBhvr>
                                        <p:cTn id="158" dur="166" decel="50000">
                                          <p:stCondLst>
                                            <p:cond delay="676"/>
                                          </p:stCondLst>
                                        </p:cTn>
                                        <p:tgtEl>
                                          <p:spTgt spid="32"/>
                                        </p:tgtEl>
                                      </p:cBhvr>
                                      <p:to x="100000" y="100000"/>
                                    </p:animScale>
                                    <p:animScale>
                                      <p:cBhvr>
                                        <p:cTn id="159" dur="26">
                                          <p:stCondLst>
                                            <p:cond delay="1312"/>
                                          </p:stCondLst>
                                        </p:cTn>
                                        <p:tgtEl>
                                          <p:spTgt spid="32"/>
                                        </p:tgtEl>
                                      </p:cBhvr>
                                      <p:to x="100000" y="80000"/>
                                    </p:animScale>
                                    <p:animScale>
                                      <p:cBhvr>
                                        <p:cTn id="160" dur="166" decel="50000">
                                          <p:stCondLst>
                                            <p:cond delay="1338"/>
                                          </p:stCondLst>
                                        </p:cTn>
                                        <p:tgtEl>
                                          <p:spTgt spid="32"/>
                                        </p:tgtEl>
                                      </p:cBhvr>
                                      <p:to x="100000" y="100000"/>
                                    </p:animScale>
                                    <p:animScale>
                                      <p:cBhvr>
                                        <p:cTn id="161" dur="26">
                                          <p:stCondLst>
                                            <p:cond delay="1642"/>
                                          </p:stCondLst>
                                        </p:cTn>
                                        <p:tgtEl>
                                          <p:spTgt spid="32"/>
                                        </p:tgtEl>
                                      </p:cBhvr>
                                      <p:to x="100000" y="90000"/>
                                    </p:animScale>
                                    <p:animScale>
                                      <p:cBhvr>
                                        <p:cTn id="162" dur="166" decel="50000">
                                          <p:stCondLst>
                                            <p:cond delay="1668"/>
                                          </p:stCondLst>
                                        </p:cTn>
                                        <p:tgtEl>
                                          <p:spTgt spid="32"/>
                                        </p:tgtEl>
                                      </p:cBhvr>
                                      <p:to x="100000" y="100000"/>
                                    </p:animScale>
                                    <p:animScale>
                                      <p:cBhvr>
                                        <p:cTn id="163" dur="26">
                                          <p:stCondLst>
                                            <p:cond delay="1808"/>
                                          </p:stCondLst>
                                        </p:cTn>
                                        <p:tgtEl>
                                          <p:spTgt spid="32"/>
                                        </p:tgtEl>
                                      </p:cBhvr>
                                      <p:to x="100000" y="95000"/>
                                    </p:animScale>
                                    <p:animScale>
                                      <p:cBhvr>
                                        <p:cTn id="164" dur="166" decel="50000">
                                          <p:stCondLst>
                                            <p:cond delay="1834"/>
                                          </p:stCondLst>
                                        </p:cTn>
                                        <p:tgtEl>
                                          <p:spTgt spid="32"/>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wipe(down)">
                                      <p:cBhvr>
                                        <p:cTn id="167" dur="580">
                                          <p:stCondLst>
                                            <p:cond delay="0"/>
                                          </p:stCondLst>
                                        </p:cTn>
                                        <p:tgtEl>
                                          <p:spTgt spid="33"/>
                                        </p:tgtEl>
                                      </p:cBhvr>
                                    </p:animEffect>
                                    <p:anim calcmode="lin" valueType="num">
                                      <p:cBhvr>
                                        <p:cTn id="168"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73" dur="26">
                                          <p:stCondLst>
                                            <p:cond delay="650"/>
                                          </p:stCondLst>
                                        </p:cTn>
                                        <p:tgtEl>
                                          <p:spTgt spid="33"/>
                                        </p:tgtEl>
                                      </p:cBhvr>
                                      <p:to x="100000" y="60000"/>
                                    </p:animScale>
                                    <p:animScale>
                                      <p:cBhvr>
                                        <p:cTn id="174" dur="166" decel="50000">
                                          <p:stCondLst>
                                            <p:cond delay="676"/>
                                          </p:stCondLst>
                                        </p:cTn>
                                        <p:tgtEl>
                                          <p:spTgt spid="33"/>
                                        </p:tgtEl>
                                      </p:cBhvr>
                                      <p:to x="100000" y="100000"/>
                                    </p:animScale>
                                    <p:animScale>
                                      <p:cBhvr>
                                        <p:cTn id="175" dur="26">
                                          <p:stCondLst>
                                            <p:cond delay="1312"/>
                                          </p:stCondLst>
                                        </p:cTn>
                                        <p:tgtEl>
                                          <p:spTgt spid="33"/>
                                        </p:tgtEl>
                                      </p:cBhvr>
                                      <p:to x="100000" y="80000"/>
                                    </p:animScale>
                                    <p:animScale>
                                      <p:cBhvr>
                                        <p:cTn id="176" dur="166" decel="50000">
                                          <p:stCondLst>
                                            <p:cond delay="1338"/>
                                          </p:stCondLst>
                                        </p:cTn>
                                        <p:tgtEl>
                                          <p:spTgt spid="33"/>
                                        </p:tgtEl>
                                      </p:cBhvr>
                                      <p:to x="100000" y="100000"/>
                                    </p:animScale>
                                    <p:animScale>
                                      <p:cBhvr>
                                        <p:cTn id="177" dur="26">
                                          <p:stCondLst>
                                            <p:cond delay="1642"/>
                                          </p:stCondLst>
                                        </p:cTn>
                                        <p:tgtEl>
                                          <p:spTgt spid="33"/>
                                        </p:tgtEl>
                                      </p:cBhvr>
                                      <p:to x="100000" y="90000"/>
                                    </p:animScale>
                                    <p:animScale>
                                      <p:cBhvr>
                                        <p:cTn id="178" dur="166" decel="50000">
                                          <p:stCondLst>
                                            <p:cond delay="1668"/>
                                          </p:stCondLst>
                                        </p:cTn>
                                        <p:tgtEl>
                                          <p:spTgt spid="33"/>
                                        </p:tgtEl>
                                      </p:cBhvr>
                                      <p:to x="100000" y="100000"/>
                                    </p:animScale>
                                    <p:animScale>
                                      <p:cBhvr>
                                        <p:cTn id="179" dur="26">
                                          <p:stCondLst>
                                            <p:cond delay="1808"/>
                                          </p:stCondLst>
                                        </p:cTn>
                                        <p:tgtEl>
                                          <p:spTgt spid="33"/>
                                        </p:tgtEl>
                                      </p:cBhvr>
                                      <p:to x="100000" y="95000"/>
                                    </p:animScale>
                                    <p:animScale>
                                      <p:cBhvr>
                                        <p:cTn id="180" dur="166" decel="50000">
                                          <p:stCondLst>
                                            <p:cond delay="1834"/>
                                          </p:stCondLst>
                                        </p:cTn>
                                        <p:tgtEl>
                                          <p:spTgt spid="33"/>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animEffect transition="in" filter="wipe(down)">
                                      <p:cBhvr>
                                        <p:cTn id="183" dur="580">
                                          <p:stCondLst>
                                            <p:cond delay="0"/>
                                          </p:stCondLst>
                                        </p:cTn>
                                        <p:tgtEl>
                                          <p:spTgt spid="34"/>
                                        </p:tgtEl>
                                      </p:cBhvr>
                                    </p:animEffect>
                                    <p:anim calcmode="lin" valueType="num">
                                      <p:cBhvr>
                                        <p:cTn id="184"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89" dur="26">
                                          <p:stCondLst>
                                            <p:cond delay="650"/>
                                          </p:stCondLst>
                                        </p:cTn>
                                        <p:tgtEl>
                                          <p:spTgt spid="34"/>
                                        </p:tgtEl>
                                      </p:cBhvr>
                                      <p:to x="100000" y="60000"/>
                                    </p:animScale>
                                    <p:animScale>
                                      <p:cBhvr>
                                        <p:cTn id="190" dur="166" decel="50000">
                                          <p:stCondLst>
                                            <p:cond delay="676"/>
                                          </p:stCondLst>
                                        </p:cTn>
                                        <p:tgtEl>
                                          <p:spTgt spid="34"/>
                                        </p:tgtEl>
                                      </p:cBhvr>
                                      <p:to x="100000" y="100000"/>
                                    </p:animScale>
                                    <p:animScale>
                                      <p:cBhvr>
                                        <p:cTn id="191" dur="26">
                                          <p:stCondLst>
                                            <p:cond delay="1312"/>
                                          </p:stCondLst>
                                        </p:cTn>
                                        <p:tgtEl>
                                          <p:spTgt spid="34"/>
                                        </p:tgtEl>
                                      </p:cBhvr>
                                      <p:to x="100000" y="80000"/>
                                    </p:animScale>
                                    <p:animScale>
                                      <p:cBhvr>
                                        <p:cTn id="192" dur="166" decel="50000">
                                          <p:stCondLst>
                                            <p:cond delay="1338"/>
                                          </p:stCondLst>
                                        </p:cTn>
                                        <p:tgtEl>
                                          <p:spTgt spid="34"/>
                                        </p:tgtEl>
                                      </p:cBhvr>
                                      <p:to x="100000" y="100000"/>
                                    </p:animScale>
                                    <p:animScale>
                                      <p:cBhvr>
                                        <p:cTn id="193" dur="26">
                                          <p:stCondLst>
                                            <p:cond delay="1642"/>
                                          </p:stCondLst>
                                        </p:cTn>
                                        <p:tgtEl>
                                          <p:spTgt spid="34"/>
                                        </p:tgtEl>
                                      </p:cBhvr>
                                      <p:to x="100000" y="90000"/>
                                    </p:animScale>
                                    <p:animScale>
                                      <p:cBhvr>
                                        <p:cTn id="194" dur="166" decel="50000">
                                          <p:stCondLst>
                                            <p:cond delay="1668"/>
                                          </p:stCondLst>
                                        </p:cTn>
                                        <p:tgtEl>
                                          <p:spTgt spid="34"/>
                                        </p:tgtEl>
                                      </p:cBhvr>
                                      <p:to x="100000" y="100000"/>
                                    </p:animScale>
                                    <p:animScale>
                                      <p:cBhvr>
                                        <p:cTn id="195" dur="26">
                                          <p:stCondLst>
                                            <p:cond delay="1808"/>
                                          </p:stCondLst>
                                        </p:cTn>
                                        <p:tgtEl>
                                          <p:spTgt spid="34"/>
                                        </p:tgtEl>
                                      </p:cBhvr>
                                      <p:to x="100000" y="95000"/>
                                    </p:animScale>
                                    <p:animScale>
                                      <p:cBhvr>
                                        <p:cTn id="196" dur="166" decel="50000">
                                          <p:stCondLst>
                                            <p:cond delay="1834"/>
                                          </p:stCondLst>
                                        </p:cTn>
                                        <p:tgtEl>
                                          <p:spTgt spid="34"/>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13"/>
                                        </p:tgtEl>
                                        <p:attrNameLst>
                                          <p:attrName>style.visibility</p:attrName>
                                        </p:attrNameLst>
                                      </p:cBhvr>
                                      <p:to>
                                        <p:strVal val="visible"/>
                                      </p:to>
                                    </p:set>
                                    <p:animEffect transition="in" filter="wipe(down)">
                                      <p:cBhvr>
                                        <p:cTn id="199" dur="580">
                                          <p:stCondLst>
                                            <p:cond delay="0"/>
                                          </p:stCondLst>
                                        </p:cTn>
                                        <p:tgtEl>
                                          <p:spTgt spid="13"/>
                                        </p:tgtEl>
                                      </p:cBhvr>
                                    </p:animEffect>
                                    <p:anim calcmode="lin" valueType="num">
                                      <p:cBhvr>
                                        <p:cTn id="20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05" dur="26">
                                          <p:stCondLst>
                                            <p:cond delay="650"/>
                                          </p:stCondLst>
                                        </p:cTn>
                                        <p:tgtEl>
                                          <p:spTgt spid="13"/>
                                        </p:tgtEl>
                                      </p:cBhvr>
                                      <p:to x="100000" y="60000"/>
                                    </p:animScale>
                                    <p:animScale>
                                      <p:cBhvr>
                                        <p:cTn id="206" dur="166" decel="50000">
                                          <p:stCondLst>
                                            <p:cond delay="676"/>
                                          </p:stCondLst>
                                        </p:cTn>
                                        <p:tgtEl>
                                          <p:spTgt spid="13"/>
                                        </p:tgtEl>
                                      </p:cBhvr>
                                      <p:to x="100000" y="100000"/>
                                    </p:animScale>
                                    <p:animScale>
                                      <p:cBhvr>
                                        <p:cTn id="207" dur="26">
                                          <p:stCondLst>
                                            <p:cond delay="1312"/>
                                          </p:stCondLst>
                                        </p:cTn>
                                        <p:tgtEl>
                                          <p:spTgt spid="13"/>
                                        </p:tgtEl>
                                      </p:cBhvr>
                                      <p:to x="100000" y="80000"/>
                                    </p:animScale>
                                    <p:animScale>
                                      <p:cBhvr>
                                        <p:cTn id="208" dur="166" decel="50000">
                                          <p:stCondLst>
                                            <p:cond delay="1338"/>
                                          </p:stCondLst>
                                        </p:cTn>
                                        <p:tgtEl>
                                          <p:spTgt spid="13"/>
                                        </p:tgtEl>
                                      </p:cBhvr>
                                      <p:to x="100000" y="100000"/>
                                    </p:animScale>
                                    <p:animScale>
                                      <p:cBhvr>
                                        <p:cTn id="209" dur="26">
                                          <p:stCondLst>
                                            <p:cond delay="1642"/>
                                          </p:stCondLst>
                                        </p:cTn>
                                        <p:tgtEl>
                                          <p:spTgt spid="13"/>
                                        </p:tgtEl>
                                      </p:cBhvr>
                                      <p:to x="100000" y="90000"/>
                                    </p:animScale>
                                    <p:animScale>
                                      <p:cBhvr>
                                        <p:cTn id="210" dur="166" decel="50000">
                                          <p:stCondLst>
                                            <p:cond delay="1668"/>
                                          </p:stCondLst>
                                        </p:cTn>
                                        <p:tgtEl>
                                          <p:spTgt spid="13"/>
                                        </p:tgtEl>
                                      </p:cBhvr>
                                      <p:to x="100000" y="100000"/>
                                    </p:animScale>
                                    <p:animScale>
                                      <p:cBhvr>
                                        <p:cTn id="211" dur="26">
                                          <p:stCondLst>
                                            <p:cond delay="1808"/>
                                          </p:stCondLst>
                                        </p:cTn>
                                        <p:tgtEl>
                                          <p:spTgt spid="13"/>
                                        </p:tgtEl>
                                      </p:cBhvr>
                                      <p:to x="100000" y="95000"/>
                                    </p:animScale>
                                    <p:animScale>
                                      <p:cBhvr>
                                        <p:cTn id="212" dur="166" decel="50000">
                                          <p:stCondLst>
                                            <p:cond delay="1834"/>
                                          </p:stCondLst>
                                        </p:cTn>
                                        <p:tgtEl>
                                          <p:spTgt spid="13"/>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38"/>
                                        </p:tgtEl>
                                        <p:attrNameLst>
                                          <p:attrName>style.visibility</p:attrName>
                                        </p:attrNameLst>
                                      </p:cBhvr>
                                      <p:to>
                                        <p:strVal val="visible"/>
                                      </p:to>
                                    </p:set>
                                    <p:animEffect transition="in" filter="wipe(down)">
                                      <p:cBhvr>
                                        <p:cTn id="215" dur="580">
                                          <p:stCondLst>
                                            <p:cond delay="0"/>
                                          </p:stCondLst>
                                        </p:cTn>
                                        <p:tgtEl>
                                          <p:spTgt spid="38"/>
                                        </p:tgtEl>
                                      </p:cBhvr>
                                    </p:animEffect>
                                    <p:anim calcmode="lin" valueType="num">
                                      <p:cBhvr>
                                        <p:cTn id="216"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221" dur="26">
                                          <p:stCondLst>
                                            <p:cond delay="650"/>
                                          </p:stCondLst>
                                        </p:cTn>
                                        <p:tgtEl>
                                          <p:spTgt spid="38"/>
                                        </p:tgtEl>
                                      </p:cBhvr>
                                      <p:to x="100000" y="60000"/>
                                    </p:animScale>
                                    <p:animScale>
                                      <p:cBhvr>
                                        <p:cTn id="222" dur="166" decel="50000">
                                          <p:stCondLst>
                                            <p:cond delay="676"/>
                                          </p:stCondLst>
                                        </p:cTn>
                                        <p:tgtEl>
                                          <p:spTgt spid="38"/>
                                        </p:tgtEl>
                                      </p:cBhvr>
                                      <p:to x="100000" y="100000"/>
                                    </p:animScale>
                                    <p:animScale>
                                      <p:cBhvr>
                                        <p:cTn id="223" dur="26">
                                          <p:stCondLst>
                                            <p:cond delay="1312"/>
                                          </p:stCondLst>
                                        </p:cTn>
                                        <p:tgtEl>
                                          <p:spTgt spid="38"/>
                                        </p:tgtEl>
                                      </p:cBhvr>
                                      <p:to x="100000" y="80000"/>
                                    </p:animScale>
                                    <p:animScale>
                                      <p:cBhvr>
                                        <p:cTn id="224" dur="166" decel="50000">
                                          <p:stCondLst>
                                            <p:cond delay="1338"/>
                                          </p:stCondLst>
                                        </p:cTn>
                                        <p:tgtEl>
                                          <p:spTgt spid="38"/>
                                        </p:tgtEl>
                                      </p:cBhvr>
                                      <p:to x="100000" y="100000"/>
                                    </p:animScale>
                                    <p:animScale>
                                      <p:cBhvr>
                                        <p:cTn id="225" dur="26">
                                          <p:stCondLst>
                                            <p:cond delay="1642"/>
                                          </p:stCondLst>
                                        </p:cTn>
                                        <p:tgtEl>
                                          <p:spTgt spid="38"/>
                                        </p:tgtEl>
                                      </p:cBhvr>
                                      <p:to x="100000" y="90000"/>
                                    </p:animScale>
                                    <p:animScale>
                                      <p:cBhvr>
                                        <p:cTn id="226" dur="166" decel="50000">
                                          <p:stCondLst>
                                            <p:cond delay="1668"/>
                                          </p:stCondLst>
                                        </p:cTn>
                                        <p:tgtEl>
                                          <p:spTgt spid="38"/>
                                        </p:tgtEl>
                                      </p:cBhvr>
                                      <p:to x="100000" y="100000"/>
                                    </p:animScale>
                                    <p:animScale>
                                      <p:cBhvr>
                                        <p:cTn id="227" dur="26">
                                          <p:stCondLst>
                                            <p:cond delay="1808"/>
                                          </p:stCondLst>
                                        </p:cTn>
                                        <p:tgtEl>
                                          <p:spTgt spid="38"/>
                                        </p:tgtEl>
                                      </p:cBhvr>
                                      <p:to x="100000" y="95000"/>
                                    </p:animScale>
                                    <p:animScale>
                                      <p:cBhvr>
                                        <p:cTn id="228" dur="166" decel="50000">
                                          <p:stCondLst>
                                            <p:cond delay="1834"/>
                                          </p:stCondLst>
                                        </p:cTn>
                                        <p:tgtEl>
                                          <p:spTgt spid="38"/>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39"/>
                                        </p:tgtEl>
                                        <p:attrNameLst>
                                          <p:attrName>style.visibility</p:attrName>
                                        </p:attrNameLst>
                                      </p:cBhvr>
                                      <p:to>
                                        <p:strVal val="visible"/>
                                      </p:to>
                                    </p:set>
                                    <p:animEffect transition="in" filter="wipe(down)">
                                      <p:cBhvr>
                                        <p:cTn id="231" dur="580">
                                          <p:stCondLst>
                                            <p:cond delay="0"/>
                                          </p:stCondLst>
                                        </p:cTn>
                                        <p:tgtEl>
                                          <p:spTgt spid="39"/>
                                        </p:tgtEl>
                                      </p:cBhvr>
                                    </p:animEffect>
                                    <p:anim calcmode="lin" valueType="num">
                                      <p:cBhvr>
                                        <p:cTn id="232"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237" dur="26">
                                          <p:stCondLst>
                                            <p:cond delay="650"/>
                                          </p:stCondLst>
                                        </p:cTn>
                                        <p:tgtEl>
                                          <p:spTgt spid="39"/>
                                        </p:tgtEl>
                                      </p:cBhvr>
                                      <p:to x="100000" y="60000"/>
                                    </p:animScale>
                                    <p:animScale>
                                      <p:cBhvr>
                                        <p:cTn id="238" dur="166" decel="50000">
                                          <p:stCondLst>
                                            <p:cond delay="676"/>
                                          </p:stCondLst>
                                        </p:cTn>
                                        <p:tgtEl>
                                          <p:spTgt spid="39"/>
                                        </p:tgtEl>
                                      </p:cBhvr>
                                      <p:to x="100000" y="100000"/>
                                    </p:animScale>
                                    <p:animScale>
                                      <p:cBhvr>
                                        <p:cTn id="239" dur="26">
                                          <p:stCondLst>
                                            <p:cond delay="1312"/>
                                          </p:stCondLst>
                                        </p:cTn>
                                        <p:tgtEl>
                                          <p:spTgt spid="39"/>
                                        </p:tgtEl>
                                      </p:cBhvr>
                                      <p:to x="100000" y="80000"/>
                                    </p:animScale>
                                    <p:animScale>
                                      <p:cBhvr>
                                        <p:cTn id="240" dur="166" decel="50000">
                                          <p:stCondLst>
                                            <p:cond delay="1338"/>
                                          </p:stCondLst>
                                        </p:cTn>
                                        <p:tgtEl>
                                          <p:spTgt spid="39"/>
                                        </p:tgtEl>
                                      </p:cBhvr>
                                      <p:to x="100000" y="100000"/>
                                    </p:animScale>
                                    <p:animScale>
                                      <p:cBhvr>
                                        <p:cTn id="241" dur="26">
                                          <p:stCondLst>
                                            <p:cond delay="1642"/>
                                          </p:stCondLst>
                                        </p:cTn>
                                        <p:tgtEl>
                                          <p:spTgt spid="39"/>
                                        </p:tgtEl>
                                      </p:cBhvr>
                                      <p:to x="100000" y="90000"/>
                                    </p:animScale>
                                    <p:animScale>
                                      <p:cBhvr>
                                        <p:cTn id="242" dur="166" decel="50000">
                                          <p:stCondLst>
                                            <p:cond delay="1668"/>
                                          </p:stCondLst>
                                        </p:cTn>
                                        <p:tgtEl>
                                          <p:spTgt spid="39"/>
                                        </p:tgtEl>
                                      </p:cBhvr>
                                      <p:to x="100000" y="100000"/>
                                    </p:animScale>
                                    <p:animScale>
                                      <p:cBhvr>
                                        <p:cTn id="243" dur="26">
                                          <p:stCondLst>
                                            <p:cond delay="1808"/>
                                          </p:stCondLst>
                                        </p:cTn>
                                        <p:tgtEl>
                                          <p:spTgt spid="39"/>
                                        </p:tgtEl>
                                      </p:cBhvr>
                                      <p:to x="100000" y="95000"/>
                                    </p:animScale>
                                    <p:animScale>
                                      <p:cBhvr>
                                        <p:cTn id="244" dur="166" decel="50000">
                                          <p:stCondLst>
                                            <p:cond delay="1834"/>
                                          </p:stCondLst>
                                        </p:cTn>
                                        <p:tgtEl>
                                          <p:spTgt spid="39"/>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41"/>
                                        </p:tgtEl>
                                        <p:attrNameLst>
                                          <p:attrName>style.visibility</p:attrName>
                                        </p:attrNameLst>
                                      </p:cBhvr>
                                      <p:to>
                                        <p:strVal val="visible"/>
                                      </p:to>
                                    </p:set>
                                    <p:animEffect transition="in" filter="wipe(down)">
                                      <p:cBhvr>
                                        <p:cTn id="247" dur="580">
                                          <p:stCondLst>
                                            <p:cond delay="0"/>
                                          </p:stCondLst>
                                        </p:cTn>
                                        <p:tgtEl>
                                          <p:spTgt spid="41"/>
                                        </p:tgtEl>
                                      </p:cBhvr>
                                    </p:animEffect>
                                    <p:anim calcmode="lin" valueType="num">
                                      <p:cBhvr>
                                        <p:cTn id="248"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253" dur="26">
                                          <p:stCondLst>
                                            <p:cond delay="650"/>
                                          </p:stCondLst>
                                        </p:cTn>
                                        <p:tgtEl>
                                          <p:spTgt spid="41"/>
                                        </p:tgtEl>
                                      </p:cBhvr>
                                      <p:to x="100000" y="60000"/>
                                    </p:animScale>
                                    <p:animScale>
                                      <p:cBhvr>
                                        <p:cTn id="254" dur="166" decel="50000">
                                          <p:stCondLst>
                                            <p:cond delay="676"/>
                                          </p:stCondLst>
                                        </p:cTn>
                                        <p:tgtEl>
                                          <p:spTgt spid="41"/>
                                        </p:tgtEl>
                                      </p:cBhvr>
                                      <p:to x="100000" y="100000"/>
                                    </p:animScale>
                                    <p:animScale>
                                      <p:cBhvr>
                                        <p:cTn id="255" dur="26">
                                          <p:stCondLst>
                                            <p:cond delay="1312"/>
                                          </p:stCondLst>
                                        </p:cTn>
                                        <p:tgtEl>
                                          <p:spTgt spid="41"/>
                                        </p:tgtEl>
                                      </p:cBhvr>
                                      <p:to x="100000" y="80000"/>
                                    </p:animScale>
                                    <p:animScale>
                                      <p:cBhvr>
                                        <p:cTn id="256" dur="166" decel="50000">
                                          <p:stCondLst>
                                            <p:cond delay="1338"/>
                                          </p:stCondLst>
                                        </p:cTn>
                                        <p:tgtEl>
                                          <p:spTgt spid="41"/>
                                        </p:tgtEl>
                                      </p:cBhvr>
                                      <p:to x="100000" y="100000"/>
                                    </p:animScale>
                                    <p:animScale>
                                      <p:cBhvr>
                                        <p:cTn id="257" dur="26">
                                          <p:stCondLst>
                                            <p:cond delay="1642"/>
                                          </p:stCondLst>
                                        </p:cTn>
                                        <p:tgtEl>
                                          <p:spTgt spid="41"/>
                                        </p:tgtEl>
                                      </p:cBhvr>
                                      <p:to x="100000" y="90000"/>
                                    </p:animScale>
                                    <p:animScale>
                                      <p:cBhvr>
                                        <p:cTn id="258" dur="166" decel="50000">
                                          <p:stCondLst>
                                            <p:cond delay="1668"/>
                                          </p:stCondLst>
                                        </p:cTn>
                                        <p:tgtEl>
                                          <p:spTgt spid="41"/>
                                        </p:tgtEl>
                                      </p:cBhvr>
                                      <p:to x="100000" y="100000"/>
                                    </p:animScale>
                                    <p:animScale>
                                      <p:cBhvr>
                                        <p:cTn id="259" dur="26">
                                          <p:stCondLst>
                                            <p:cond delay="1808"/>
                                          </p:stCondLst>
                                        </p:cTn>
                                        <p:tgtEl>
                                          <p:spTgt spid="41"/>
                                        </p:tgtEl>
                                      </p:cBhvr>
                                      <p:to x="100000" y="95000"/>
                                    </p:animScale>
                                    <p:animScale>
                                      <p:cBhvr>
                                        <p:cTn id="260" dur="166" decel="50000">
                                          <p:stCondLst>
                                            <p:cond delay="1834"/>
                                          </p:stCondLst>
                                        </p:cTn>
                                        <p:tgtEl>
                                          <p:spTgt spid="41"/>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2"/>
                                        </p:tgtEl>
                                        <p:attrNameLst>
                                          <p:attrName>style.visibility</p:attrName>
                                        </p:attrNameLst>
                                      </p:cBhvr>
                                      <p:to>
                                        <p:strVal val="visible"/>
                                      </p:to>
                                    </p:set>
                                    <p:animEffect transition="in" filter="wipe(down)">
                                      <p:cBhvr>
                                        <p:cTn id="263" dur="580">
                                          <p:stCondLst>
                                            <p:cond delay="0"/>
                                          </p:stCondLst>
                                        </p:cTn>
                                        <p:tgtEl>
                                          <p:spTgt spid="2"/>
                                        </p:tgtEl>
                                      </p:cBhvr>
                                    </p:animEffect>
                                    <p:anim calcmode="lin" valueType="num">
                                      <p:cBhvr>
                                        <p:cTn id="26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69" dur="26">
                                          <p:stCondLst>
                                            <p:cond delay="650"/>
                                          </p:stCondLst>
                                        </p:cTn>
                                        <p:tgtEl>
                                          <p:spTgt spid="2"/>
                                        </p:tgtEl>
                                      </p:cBhvr>
                                      <p:to x="100000" y="60000"/>
                                    </p:animScale>
                                    <p:animScale>
                                      <p:cBhvr>
                                        <p:cTn id="270" dur="166" decel="50000">
                                          <p:stCondLst>
                                            <p:cond delay="676"/>
                                          </p:stCondLst>
                                        </p:cTn>
                                        <p:tgtEl>
                                          <p:spTgt spid="2"/>
                                        </p:tgtEl>
                                      </p:cBhvr>
                                      <p:to x="100000" y="100000"/>
                                    </p:animScale>
                                    <p:animScale>
                                      <p:cBhvr>
                                        <p:cTn id="271" dur="26">
                                          <p:stCondLst>
                                            <p:cond delay="1312"/>
                                          </p:stCondLst>
                                        </p:cTn>
                                        <p:tgtEl>
                                          <p:spTgt spid="2"/>
                                        </p:tgtEl>
                                      </p:cBhvr>
                                      <p:to x="100000" y="80000"/>
                                    </p:animScale>
                                    <p:animScale>
                                      <p:cBhvr>
                                        <p:cTn id="272" dur="166" decel="50000">
                                          <p:stCondLst>
                                            <p:cond delay="1338"/>
                                          </p:stCondLst>
                                        </p:cTn>
                                        <p:tgtEl>
                                          <p:spTgt spid="2"/>
                                        </p:tgtEl>
                                      </p:cBhvr>
                                      <p:to x="100000" y="100000"/>
                                    </p:animScale>
                                    <p:animScale>
                                      <p:cBhvr>
                                        <p:cTn id="273" dur="26">
                                          <p:stCondLst>
                                            <p:cond delay="1642"/>
                                          </p:stCondLst>
                                        </p:cTn>
                                        <p:tgtEl>
                                          <p:spTgt spid="2"/>
                                        </p:tgtEl>
                                      </p:cBhvr>
                                      <p:to x="100000" y="90000"/>
                                    </p:animScale>
                                    <p:animScale>
                                      <p:cBhvr>
                                        <p:cTn id="274" dur="166" decel="50000">
                                          <p:stCondLst>
                                            <p:cond delay="1668"/>
                                          </p:stCondLst>
                                        </p:cTn>
                                        <p:tgtEl>
                                          <p:spTgt spid="2"/>
                                        </p:tgtEl>
                                      </p:cBhvr>
                                      <p:to x="100000" y="100000"/>
                                    </p:animScale>
                                    <p:animScale>
                                      <p:cBhvr>
                                        <p:cTn id="275" dur="26">
                                          <p:stCondLst>
                                            <p:cond delay="1808"/>
                                          </p:stCondLst>
                                        </p:cTn>
                                        <p:tgtEl>
                                          <p:spTgt spid="2"/>
                                        </p:tgtEl>
                                      </p:cBhvr>
                                      <p:to x="100000" y="95000"/>
                                    </p:animScale>
                                    <p:animScale>
                                      <p:cBhvr>
                                        <p:cTn id="27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0" grpId="0" animBg="1"/>
      <p:bldP spid="10" grpId="0" animBg="1"/>
      <p:bldP spid="29" grpId="0" animBg="1"/>
      <p:bldP spid="30" grpId="0" animBg="1"/>
      <p:bldP spid="11" grpId="0" animBg="1"/>
      <p:bldP spid="12" grpId="0"/>
      <p:bldP spid="31" grpId="0" animBg="1"/>
      <p:bldP spid="32" grpId="0"/>
      <p:bldP spid="33" grpId="0" animBg="1"/>
      <p:bldP spid="34" grpId="0"/>
      <p:bldP spid="13" grpId="0" animBg="1"/>
      <p:bldP spid="38" grpId="0" animBg="1"/>
      <p:bldP spid="39" grpId="0" animBg="1"/>
      <p:bldP spid="41"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48D90C-3D11-4D90-808E-26F99CC9E991}"/>
              </a:ext>
            </a:extLst>
          </p:cNvPr>
          <p:cNvSpPr txBox="1"/>
          <p:nvPr/>
        </p:nvSpPr>
        <p:spPr>
          <a:xfrm>
            <a:off x="3964928" y="44244"/>
            <a:ext cx="4235175" cy="769441"/>
          </a:xfrm>
          <a:prstGeom prst="rect">
            <a:avLst/>
          </a:prstGeom>
          <a:noFill/>
        </p:spPr>
        <p:txBody>
          <a:bodyPr wrap="square">
            <a:spAutoFit/>
          </a:bodyPr>
          <a:lstStyle/>
          <a:p>
            <a:r>
              <a:rPr lang="en-US" sz="3600" b="1" dirty="0">
                <a:solidFill>
                  <a:schemeClr val="bg1"/>
                </a:solidFill>
                <a:latin typeface="Centaur" panose="02030504050205020304" pitchFamily="18" charset="0"/>
                <a:cs typeface="Calibri" panose="020F0502020204030204" pitchFamily="34" charset="0"/>
              </a:rPr>
              <a:t> </a:t>
            </a:r>
            <a:r>
              <a:rPr lang="en-US" sz="4400" b="1" dirty="0">
                <a:solidFill>
                  <a:schemeClr val="bg1"/>
                </a:solidFill>
                <a:latin typeface="Garamond" panose="02020404030301010803" pitchFamily="18" charset="0"/>
                <a:cs typeface="Times New Roman" panose="02020603050405020304" pitchFamily="18" charset="0"/>
              </a:rPr>
              <a:t>EDA Questions</a:t>
            </a:r>
            <a:endParaRPr lang="en-IN" sz="4400" b="1" dirty="0">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8713819-E5A7-4FEB-A16C-82AFE0662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020" y="1266431"/>
            <a:ext cx="1497183" cy="1497183"/>
          </a:xfrm>
          <a:prstGeom prst="rect">
            <a:avLst/>
          </a:prstGeom>
          <a:effectLst>
            <a:outerShdw blurRad="76200" dir="18900000" sy="23000" kx="-1200000" algn="bl" rotWithShape="0">
              <a:prstClr val="black">
                <a:alpha val="20000"/>
              </a:prstClr>
            </a:outerShdw>
          </a:effectLst>
        </p:spPr>
      </p:pic>
      <p:sp>
        <p:nvSpPr>
          <p:cNvPr id="6" name="TextBox 5">
            <a:extLst>
              <a:ext uri="{FF2B5EF4-FFF2-40B4-BE49-F238E27FC236}">
                <a16:creationId xmlns:a16="http://schemas.microsoft.com/office/drawing/2014/main" id="{88BF8E92-00DE-4593-B94A-C3C4187DD584}"/>
              </a:ext>
            </a:extLst>
          </p:cNvPr>
          <p:cNvSpPr txBox="1"/>
          <p:nvPr/>
        </p:nvSpPr>
        <p:spPr>
          <a:xfrm>
            <a:off x="1256109" y="2839994"/>
            <a:ext cx="3404380" cy="461665"/>
          </a:xfrm>
          <a:prstGeom prst="rect">
            <a:avLst/>
          </a:prstGeom>
          <a:solidFill>
            <a:schemeClr val="tx1">
              <a:lumMod val="95000"/>
            </a:schemeClr>
          </a:solidFill>
        </p:spPr>
        <p:txBody>
          <a:bodyPr wrap="square" rtlCol="0">
            <a:spAutoFit/>
          </a:bodyPr>
          <a:lstStyle/>
          <a:p>
            <a:r>
              <a:rPr lang="en-US" sz="2400" dirty="0">
                <a:solidFill>
                  <a:srgbClr val="003399"/>
                </a:solidFill>
                <a:effectLst>
                  <a:outerShdw blurRad="38100" dist="38100" dir="2700000" algn="tl">
                    <a:srgbClr val="000000">
                      <a:alpha val="43137"/>
                    </a:srgbClr>
                  </a:outerShdw>
                </a:effectLst>
              </a:rPr>
              <a:t>Analyzing by Location</a:t>
            </a:r>
            <a:endParaRPr lang="en-IN" sz="2400" dirty="0">
              <a:solidFill>
                <a:srgbClr val="003399"/>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33971F92-4BC5-4420-BB9F-5AA3E694D973}"/>
              </a:ext>
            </a:extLst>
          </p:cNvPr>
          <p:cNvSpPr txBox="1"/>
          <p:nvPr/>
        </p:nvSpPr>
        <p:spPr>
          <a:xfrm>
            <a:off x="0" y="3629969"/>
            <a:ext cx="5519225" cy="369332"/>
          </a:xfrm>
          <a:prstGeom prst="rect">
            <a:avLst/>
          </a:prstGeom>
          <a:noFill/>
        </p:spPr>
        <p:txBody>
          <a:bodyPr wrap="square" rtlCol="0">
            <a:spAutoFit/>
          </a:bodyPr>
          <a:lstStyle/>
          <a:p>
            <a:r>
              <a:rPr lang="en-US" dirty="0">
                <a:solidFill>
                  <a:schemeClr val="bg1"/>
                </a:solidFill>
              </a:rPr>
              <a:t> Q1. On which location pickup number are more?</a:t>
            </a:r>
            <a:endParaRPr lang="en-IN" dirty="0">
              <a:solidFill>
                <a:schemeClr val="bg1"/>
              </a:solidFill>
            </a:endParaRPr>
          </a:p>
        </p:txBody>
      </p:sp>
      <p:sp>
        <p:nvSpPr>
          <p:cNvPr id="9" name="TextBox 8">
            <a:extLst>
              <a:ext uri="{FF2B5EF4-FFF2-40B4-BE49-F238E27FC236}">
                <a16:creationId xmlns:a16="http://schemas.microsoft.com/office/drawing/2014/main" id="{9B2937F1-3ABD-4A23-B874-491241F3FCEE}"/>
              </a:ext>
            </a:extLst>
          </p:cNvPr>
          <p:cNvSpPr txBox="1"/>
          <p:nvPr/>
        </p:nvSpPr>
        <p:spPr>
          <a:xfrm>
            <a:off x="-345643" y="4479583"/>
            <a:ext cx="5519225" cy="369332"/>
          </a:xfrm>
          <a:prstGeom prst="rect">
            <a:avLst/>
          </a:prstGeom>
          <a:noFill/>
        </p:spPr>
        <p:txBody>
          <a:bodyPr wrap="square" rtlCol="0">
            <a:spAutoFit/>
          </a:bodyPr>
          <a:lstStyle/>
          <a:p>
            <a:r>
              <a:rPr lang="en-US" dirty="0">
                <a:solidFill>
                  <a:schemeClr val="bg1"/>
                </a:solidFill>
              </a:rPr>
              <a:t>       Q2. On which location the more rush in hour ?</a:t>
            </a:r>
            <a:endParaRPr lang="en-IN" dirty="0">
              <a:solidFill>
                <a:schemeClr val="bg1"/>
              </a:solidFill>
            </a:endParaRPr>
          </a:p>
        </p:txBody>
      </p:sp>
      <p:pic>
        <p:nvPicPr>
          <p:cNvPr id="3" name="Picture 2" descr="Icon&#10;&#10;Description automatically generated">
            <a:extLst>
              <a:ext uri="{FF2B5EF4-FFF2-40B4-BE49-F238E27FC236}">
                <a16:creationId xmlns:a16="http://schemas.microsoft.com/office/drawing/2014/main" id="{1677F07D-7D74-448B-89AC-F994649F0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6024" y="1076632"/>
            <a:ext cx="1939356" cy="1939356"/>
          </a:xfrm>
          <a:prstGeom prst="rect">
            <a:avLst/>
          </a:prstGeom>
          <a:effectLst>
            <a:outerShdw blurRad="76200" dir="18900000" sy="23000" kx="-1200000" algn="bl" rotWithShape="0">
              <a:prstClr val="black">
                <a:alpha val="20000"/>
              </a:prstClr>
            </a:outerShdw>
          </a:effectLst>
        </p:spPr>
      </p:pic>
      <p:sp>
        <p:nvSpPr>
          <p:cNvPr id="10" name="TextBox 9">
            <a:extLst>
              <a:ext uri="{FF2B5EF4-FFF2-40B4-BE49-F238E27FC236}">
                <a16:creationId xmlns:a16="http://schemas.microsoft.com/office/drawing/2014/main" id="{B0ACA29D-51CC-4385-B5AC-D8D5C229A7BD}"/>
              </a:ext>
            </a:extLst>
          </p:cNvPr>
          <p:cNvSpPr txBox="1"/>
          <p:nvPr/>
        </p:nvSpPr>
        <p:spPr>
          <a:xfrm>
            <a:off x="7345086" y="2839994"/>
            <a:ext cx="3981675" cy="461665"/>
          </a:xfrm>
          <a:prstGeom prst="rect">
            <a:avLst/>
          </a:prstGeom>
          <a:solidFill>
            <a:schemeClr val="tx1">
              <a:lumMod val="95000"/>
            </a:schemeClr>
          </a:solidFill>
        </p:spPr>
        <p:txBody>
          <a:bodyPr wrap="square" rtlCol="0">
            <a:spAutoFit/>
          </a:bodyPr>
          <a:lstStyle/>
          <a:p>
            <a:r>
              <a:rPr lang="en-US" sz="2400" dirty="0">
                <a:solidFill>
                  <a:srgbClr val="003399"/>
                </a:solidFill>
                <a:effectLst>
                  <a:outerShdw blurRad="38100" dist="38100" dir="2700000" algn="tl">
                    <a:srgbClr val="000000">
                      <a:alpha val="43137"/>
                    </a:srgbClr>
                  </a:outerShdw>
                </a:effectLst>
              </a:rPr>
              <a:t>Analyzing by Base Number</a:t>
            </a:r>
            <a:endParaRPr lang="en-IN" sz="2400" dirty="0">
              <a:solidFill>
                <a:srgbClr val="003399"/>
              </a:solidFill>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D2433998-D065-49AA-98F9-53628615CEA7}"/>
              </a:ext>
            </a:extLst>
          </p:cNvPr>
          <p:cNvSpPr txBox="1"/>
          <p:nvPr/>
        </p:nvSpPr>
        <p:spPr>
          <a:xfrm>
            <a:off x="6400800" y="3629969"/>
            <a:ext cx="5694735" cy="369332"/>
          </a:xfrm>
          <a:prstGeom prst="rect">
            <a:avLst/>
          </a:prstGeom>
          <a:noFill/>
        </p:spPr>
        <p:txBody>
          <a:bodyPr wrap="square" rtlCol="0">
            <a:spAutoFit/>
          </a:bodyPr>
          <a:lstStyle/>
          <a:p>
            <a:r>
              <a:rPr lang="en-US" dirty="0">
                <a:solidFill>
                  <a:schemeClr val="bg1"/>
                </a:solidFill>
              </a:rPr>
              <a:t> Q1. Which base number had more pickup number?</a:t>
            </a:r>
            <a:endParaRPr lang="en-IN" dirty="0">
              <a:solidFill>
                <a:schemeClr val="bg1"/>
              </a:solidFill>
            </a:endParaRPr>
          </a:p>
        </p:txBody>
      </p:sp>
      <p:sp>
        <p:nvSpPr>
          <p:cNvPr id="12" name="TextBox 11">
            <a:extLst>
              <a:ext uri="{FF2B5EF4-FFF2-40B4-BE49-F238E27FC236}">
                <a16:creationId xmlns:a16="http://schemas.microsoft.com/office/drawing/2014/main" id="{941E60E9-9F35-455F-A41B-EA8CB4D97904}"/>
              </a:ext>
            </a:extLst>
          </p:cNvPr>
          <p:cNvSpPr txBox="1"/>
          <p:nvPr/>
        </p:nvSpPr>
        <p:spPr>
          <a:xfrm>
            <a:off x="6400799" y="4442742"/>
            <a:ext cx="5694735" cy="646331"/>
          </a:xfrm>
          <a:prstGeom prst="rect">
            <a:avLst/>
          </a:prstGeom>
          <a:noFill/>
        </p:spPr>
        <p:txBody>
          <a:bodyPr wrap="square" rtlCol="0">
            <a:spAutoFit/>
          </a:bodyPr>
          <a:lstStyle/>
          <a:p>
            <a:pPr algn="ctr"/>
            <a:r>
              <a:rPr lang="en-US" dirty="0">
                <a:solidFill>
                  <a:schemeClr val="bg1"/>
                </a:solidFill>
              </a:rPr>
              <a:t> Q2. How many pickups of Uber by Base number in a month?</a:t>
            </a:r>
            <a:endParaRPr lang="en-IN" dirty="0">
              <a:solidFill>
                <a:schemeClr val="bg1"/>
              </a:solidFill>
            </a:endParaRPr>
          </a:p>
        </p:txBody>
      </p:sp>
      <p:sp>
        <p:nvSpPr>
          <p:cNvPr id="8" name="Slide Number Placeholder 7">
            <a:extLst>
              <a:ext uri="{FF2B5EF4-FFF2-40B4-BE49-F238E27FC236}">
                <a16:creationId xmlns:a16="http://schemas.microsoft.com/office/drawing/2014/main" id="{D4407968-82DC-43EB-8154-0573797B8BA8}"/>
              </a:ext>
            </a:extLst>
          </p:cNvPr>
          <p:cNvSpPr>
            <a:spLocks noGrp="1"/>
          </p:cNvSpPr>
          <p:nvPr>
            <p:ph type="sldNum" sz="quarter" idx="12"/>
          </p:nvPr>
        </p:nvSpPr>
        <p:spPr/>
        <p:txBody>
          <a:bodyPr/>
          <a:lstStyle/>
          <a:p>
            <a:fld id="{DBA1B0FB-D917-4C8C-928F-313BD683BF39}" type="slidenum">
              <a:rPr lang="en-US" smtClean="0">
                <a:solidFill>
                  <a:schemeClr val="bg1">
                    <a:alpha val="80000"/>
                  </a:schemeClr>
                </a:solidFill>
              </a:rPr>
              <a:t>30</a:t>
            </a:fld>
            <a:endParaRPr lang="en-US" dirty="0">
              <a:solidFill>
                <a:schemeClr val="bg1">
                  <a:alpha val="80000"/>
                </a:schemeClr>
              </a:solidFill>
            </a:endParaRPr>
          </a:p>
        </p:txBody>
      </p:sp>
      <p:pic>
        <p:nvPicPr>
          <p:cNvPr id="14" name="Graphic 13" descr="Presentation with pie chart with solid fill">
            <a:extLst>
              <a:ext uri="{FF2B5EF4-FFF2-40B4-BE49-F238E27FC236}">
                <a16:creationId xmlns:a16="http://schemas.microsoft.com/office/drawing/2014/main" id="{9A15E408-CC4D-485C-A629-B0CCE49779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9001" y="1293967"/>
            <a:ext cx="1596527" cy="1596527"/>
          </a:xfrm>
          <a:prstGeom prst="rect">
            <a:avLst/>
          </a:prstGeom>
          <a:effectLst>
            <a:outerShdw blurRad="76200" dist="12700" dir="2700000" sy="-23000" kx="-800400" algn="bl" rotWithShape="0">
              <a:prstClr val="black">
                <a:alpha val="20000"/>
              </a:prstClr>
            </a:outerShdw>
          </a:effectLst>
        </p:spPr>
      </p:pic>
      <p:pic>
        <p:nvPicPr>
          <p:cNvPr id="15" name="Graphic 14" descr="Statistics with solid fill">
            <a:extLst>
              <a:ext uri="{FF2B5EF4-FFF2-40B4-BE49-F238E27FC236}">
                <a16:creationId xmlns:a16="http://schemas.microsoft.com/office/drawing/2014/main" id="{76907D40-0793-46F1-9F2B-C54A1181ED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1730" y="5759003"/>
            <a:ext cx="1289010" cy="1289010"/>
          </a:xfrm>
          <a:prstGeom prst="rect">
            <a:avLst/>
          </a:prstGeom>
        </p:spPr>
      </p:pic>
      <p:pic>
        <p:nvPicPr>
          <p:cNvPr id="16" name="Graphic 15" descr="Statistics with solid fill">
            <a:extLst>
              <a:ext uri="{FF2B5EF4-FFF2-40B4-BE49-F238E27FC236}">
                <a16:creationId xmlns:a16="http://schemas.microsoft.com/office/drawing/2014/main" id="{1E8B00CE-891B-4EE4-B5CE-2F8CA32348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1090424" y="-175925"/>
            <a:ext cx="1289010" cy="1289010"/>
          </a:xfrm>
          <a:prstGeom prst="rect">
            <a:avLst/>
          </a:prstGeom>
        </p:spPr>
      </p:pic>
    </p:spTree>
    <p:extLst>
      <p:ext uri="{BB962C8B-B14F-4D97-AF65-F5344CB8AC3E}">
        <p14:creationId xmlns:p14="http://schemas.microsoft.com/office/powerpoint/2010/main" val="2795947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23EB0D-9687-47A2-B46B-CDC42D20742D}"/>
              </a:ext>
            </a:extLst>
          </p:cNvPr>
          <p:cNvSpPr>
            <a:spLocks noGrp="1"/>
          </p:cNvSpPr>
          <p:nvPr>
            <p:ph type="sldNum" sz="quarter" idx="12"/>
          </p:nvPr>
        </p:nvSpPr>
        <p:spPr/>
        <p:txBody>
          <a:bodyPr/>
          <a:lstStyle/>
          <a:p>
            <a:fld id="{DBA1B0FB-D917-4C8C-928F-313BD683BF39}" type="slidenum">
              <a:rPr lang="en-US" smtClean="0"/>
              <a:t>31</a:t>
            </a:fld>
            <a:endParaRPr lang="en-US"/>
          </a:p>
        </p:txBody>
      </p:sp>
      <p:sp>
        <p:nvSpPr>
          <p:cNvPr id="5" name="TextBox 4">
            <a:extLst>
              <a:ext uri="{FF2B5EF4-FFF2-40B4-BE49-F238E27FC236}">
                <a16:creationId xmlns:a16="http://schemas.microsoft.com/office/drawing/2014/main" id="{385572CF-4B44-437F-8E83-D6F2919207AF}"/>
              </a:ext>
            </a:extLst>
          </p:cNvPr>
          <p:cNvSpPr txBox="1"/>
          <p:nvPr/>
        </p:nvSpPr>
        <p:spPr>
          <a:xfrm>
            <a:off x="3964928" y="44244"/>
            <a:ext cx="4235175" cy="769441"/>
          </a:xfrm>
          <a:prstGeom prst="rect">
            <a:avLst/>
          </a:prstGeom>
          <a:noFill/>
        </p:spPr>
        <p:txBody>
          <a:bodyPr wrap="square">
            <a:spAutoFit/>
          </a:bodyPr>
          <a:lstStyle/>
          <a:p>
            <a:r>
              <a:rPr lang="en-US" sz="3600" b="1" dirty="0">
                <a:solidFill>
                  <a:schemeClr val="bg1"/>
                </a:solidFill>
                <a:latin typeface="Centaur" panose="02030504050205020304" pitchFamily="18" charset="0"/>
                <a:cs typeface="Calibri" panose="020F0502020204030204" pitchFamily="34" charset="0"/>
              </a:rPr>
              <a:t> </a:t>
            </a:r>
            <a:r>
              <a:rPr lang="en-US" sz="4400" b="1" dirty="0">
                <a:solidFill>
                  <a:schemeClr val="bg1"/>
                </a:solidFill>
                <a:latin typeface="Garamond" panose="02020404030301010803" pitchFamily="18" charset="0"/>
                <a:cs typeface="Times New Roman" panose="02020603050405020304" pitchFamily="18" charset="0"/>
              </a:rPr>
              <a:t>EDA Analysis</a:t>
            </a:r>
            <a:endParaRPr lang="en-IN" sz="4400" b="1" dirty="0">
              <a:solidFill>
                <a:schemeClr val="bg1"/>
              </a:solidFill>
            </a:endParaRPr>
          </a:p>
        </p:txBody>
      </p:sp>
      <p:sp>
        <p:nvSpPr>
          <p:cNvPr id="6" name="TextBox 5">
            <a:extLst>
              <a:ext uri="{FF2B5EF4-FFF2-40B4-BE49-F238E27FC236}">
                <a16:creationId xmlns:a16="http://schemas.microsoft.com/office/drawing/2014/main" id="{F033BD99-F9E2-42CE-A132-0EFA0C24B281}"/>
              </a:ext>
            </a:extLst>
          </p:cNvPr>
          <p:cNvSpPr txBox="1"/>
          <p:nvPr/>
        </p:nvSpPr>
        <p:spPr>
          <a:xfrm>
            <a:off x="633046" y="1631852"/>
            <a:ext cx="11324492" cy="2585323"/>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solidFill>
                  <a:schemeClr val="bg1"/>
                </a:solidFill>
              </a:rPr>
              <a:t>Is there any missing, incomplete or invalid records in dataset? </a:t>
            </a:r>
          </a:p>
          <a:p>
            <a:endParaRPr lang="en-US" sz="2400" b="1" dirty="0">
              <a:solidFill>
                <a:schemeClr val="bg1"/>
              </a:solidFill>
            </a:endParaRPr>
          </a:p>
          <a:p>
            <a:pPr marL="342900" indent="-342900">
              <a:buFont typeface="Wingdings" panose="05000000000000000000" pitchFamily="2" charset="2"/>
              <a:buChar char="Ø"/>
            </a:pPr>
            <a:r>
              <a:rPr lang="en-US" sz="2400" dirty="0">
                <a:solidFill>
                  <a:schemeClr val="bg1"/>
                </a:solidFill>
              </a:rPr>
              <a:t>In our dataset, there are no null or missing value for Apr-Sept 2014. However, </a:t>
            </a:r>
            <a:r>
              <a:rPr lang="en-US" sz="2400" b="1" i="0" dirty="0">
                <a:solidFill>
                  <a:srgbClr val="4E5057"/>
                </a:solidFill>
                <a:effectLst/>
              </a:rPr>
              <a:t>Uber trip data from 2015</a:t>
            </a:r>
            <a:r>
              <a:rPr lang="en-US" sz="2400" b="1" dirty="0">
                <a:solidFill>
                  <a:schemeClr val="bg1"/>
                </a:solidFill>
              </a:rPr>
              <a:t> </a:t>
            </a:r>
            <a:r>
              <a:rPr lang="en-US" sz="2400" dirty="0">
                <a:solidFill>
                  <a:schemeClr val="bg1"/>
                </a:solidFill>
              </a:rPr>
              <a:t>file consists about </a:t>
            </a:r>
            <a:r>
              <a:rPr lang="en-US" sz="2400" b="1" dirty="0">
                <a:solidFill>
                  <a:schemeClr val="bg1"/>
                </a:solidFill>
              </a:rPr>
              <a:t>“162195”</a:t>
            </a:r>
            <a:r>
              <a:rPr lang="en-US" sz="2400" dirty="0">
                <a:solidFill>
                  <a:schemeClr val="bg1"/>
                </a:solidFill>
              </a:rPr>
              <a:t> null value in  </a:t>
            </a:r>
            <a:r>
              <a:rPr lang="en-IN" sz="2400" b="1" i="0" dirty="0" err="1">
                <a:solidFill>
                  <a:srgbClr val="4E5057"/>
                </a:solidFill>
                <a:effectLst/>
              </a:rPr>
              <a:t>Affiliated_base_num</a:t>
            </a:r>
            <a:r>
              <a:rPr lang="en-IN" sz="2400" b="1" i="0" dirty="0">
                <a:solidFill>
                  <a:srgbClr val="4E5057"/>
                </a:solidFill>
                <a:effectLst/>
              </a:rPr>
              <a:t> </a:t>
            </a:r>
            <a:r>
              <a:rPr lang="en-IN" sz="2400" b="1" i="0" dirty="0">
                <a:solidFill>
                  <a:srgbClr val="4E5057"/>
                </a:solidFill>
                <a:effectLst/>
                <a:latin typeface="Lato" panose="020F0502020204030203" pitchFamily="34" charset="0"/>
              </a:rPr>
              <a:t>column, </a:t>
            </a:r>
            <a:r>
              <a:rPr lang="en-IN" sz="2400" i="0" dirty="0">
                <a:solidFill>
                  <a:srgbClr val="4E5057"/>
                </a:solidFill>
                <a:effectLst/>
                <a:latin typeface="Lato" panose="020F0502020204030203" pitchFamily="34" charset="0"/>
              </a:rPr>
              <a:t>which is removed and make the data clearer for the further use.</a:t>
            </a:r>
            <a:endParaRPr lang="en-US" sz="2400" b="1" dirty="0">
              <a:solidFill>
                <a:schemeClr val="bg1"/>
              </a:solidFill>
            </a:endParaRPr>
          </a:p>
          <a:p>
            <a:endParaRPr lang="en-IN" dirty="0"/>
          </a:p>
        </p:txBody>
      </p:sp>
      <p:sp>
        <p:nvSpPr>
          <p:cNvPr id="9" name="TextBox 8">
            <a:extLst>
              <a:ext uri="{FF2B5EF4-FFF2-40B4-BE49-F238E27FC236}">
                <a16:creationId xmlns:a16="http://schemas.microsoft.com/office/drawing/2014/main" id="{448D26A0-34F5-4375-B697-5685F81D5D04}"/>
              </a:ext>
            </a:extLst>
          </p:cNvPr>
          <p:cNvSpPr txBox="1"/>
          <p:nvPr/>
        </p:nvSpPr>
        <p:spPr>
          <a:xfrm>
            <a:off x="433754" y="4272677"/>
            <a:ext cx="11324492" cy="1477328"/>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solidFill>
                  <a:schemeClr val="bg1"/>
                </a:solidFill>
              </a:rPr>
              <a:t>Is there any outliers in dataset? </a:t>
            </a:r>
          </a:p>
          <a:p>
            <a:endParaRPr lang="en-US" sz="2400" b="1" dirty="0">
              <a:solidFill>
                <a:schemeClr val="bg1"/>
              </a:solidFill>
            </a:endParaRPr>
          </a:p>
          <a:p>
            <a:pPr marL="342900" indent="-342900">
              <a:buFont typeface="Wingdings" panose="05000000000000000000" pitchFamily="2" charset="2"/>
              <a:buChar char="Ø"/>
            </a:pPr>
            <a:r>
              <a:rPr lang="en-US" sz="2400" dirty="0">
                <a:solidFill>
                  <a:schemeClr val="bg1"/>
                </a:solidFill>
              </a:rPr>
              <a:t>In our dataset, there are no outliers available.</a:t>
            </a:r>
            <a:endParaRPr lang="en-US" sz="2400" b="1" dirty="0">
              <a:solidFill>
                <a:schemeClr val="bg1"/>
              </a:solidFill>
            </a:endParaRPr>
          </a:p>
          <a:p>
            <a:endParaRPr lang="en-IN" dirty="0"/>
          </a:p>
        </p:txBody>
      </p:sp>
    </p:spTree>
    <p:extLst>
      <p:ext uri="{BB962C8B-B14F-4D97-AF65-F5344CB8AC3E}">
        <p14:creationId xmlns:p14="http://schemas.microsoft.com/office/powerpoint/2010/main" val="827723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01259A-5DAE-44F1-8297-EEF90194DD61}"/>
              </a:ext>
            </a:extLst>
          </p:cNvPr>
          <p:cNvSpPr>
            <a:spLocks noGrp="1"/>
          </p:cNvSpPr>
          <p:nvPr>
            <p:ph type="sldNum" sz="quarter" idx="12"/>
          </p:nvPr>
        </p:nvSpPr>
        <p:spPr/>
        <p:txBody>
          <a:bodyPr/>
          <a:lstStyle/>
          <a:p>
            <a:fld id="{DBA1B0FB-D917-4C8C-928F-313BD683BF39}" type="slidenum">
              <a:rPr lang="en-US" smtClean="0"/>
              <a:t>32</a:t>
            </a:fld>
            <a:endParaRPr lang="en-US"/>
          </a:p>
        </p:txBody>
      </p:sp>
      <p:sp>
        <p:nvSpPr>
          <p:cNvPr id="5" name="TextBox 4">
            <a:extLst>
              <a:ext uri="{FF2B5EF4-FFF2-40B4-BE49-F238E27FC236}">
                <a16:creationId xmlns:a16="http://schemas.microsoft.com/office/drawing/2014/main" id="{4C4129C9-7D03-4647-A1A3-4C5200E0B430}"/>
              </a:ext>
            </a:extLst>
          </p:cNvPr>
          <p:cNvSpPr txBox="1"/>
          <p:nvPr/>
        </p:nvSpPr>
        <p:spPr>
          <a:xfrm>
            <a:off x="2270269" y="255385"/>
            <a:ext cx="8364899" cy="646331"/>
          </a:xfrm>
          <a:prstGeom prst="rect">
            <a:avLst/>
          </a:prstGeom>
          <a:noFill/>
        </p:spPr>
        <p:txBody>
          <a:bodyPr wrap="square">
            <a:spAutoFit/>
          </a:bodyPr>
          <a:lstStyle/>
          <a:p>
            <a:r>
              <a:rPr lang="en-US" sz="3600" b="1" dirty="0">
                <a:solidFill>
                  <a:schemeClr val="bg1"/>
                </a:solidFill>
                <a:latin typeface="Garamond" panose="02020404030301010803" pitchFamily="18" charset="0"/>
                <a:cs typeface="Calibri" panose="020F0502020204030204" pitchFamily="34" charset="0"/>
              </a:rPr>
              <a:t>Question: Relationship between Variables</a:t>
            </a:r>
            <a:endParaRPr lang="en-IN" sz="4400" b="1" dirty="0">
              <a:solidFill>
                <a:schemeClr val="bg1"/>
              </a:solidFill>
              <a:latin typeface="Garamond" panose="02020404030301010803" pitchFamily="18" charset="0"/>
            </a:endParaRPr>
          </a:p>
        </p:txBody>
      </p:sp>
      <p:pic>
        <p:nvPicPr>
          <p:cNvPr id="7" name="Graphic 6" descr="Questions with solid fill">
            <a:extLst>
              <a:ext uri="{FF2B5EF4-FFF2-40B4-BE49-F238E27FC236}">
                <a16:creationId xmlns:a16="http://schemas.microsoft.com/office/drawing/2014/main" id="{F64EDDA8-E6F4-4201-9C33-66FD84DF9C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0489" y="1487212"/>
            <a:ext cx="2960440" cy="3028517"/>
          </a:xfrm>
          <a:prstGeom prst="rect">
            <a:avLst/>
          </a:prstGeom>
          <a:effectLst>
            <a:outerShdw blurRad="50800" dist="38100" dir="13500000" algn="br" rotWithShape="0">
              <a:prstClr val="black">
                <a:alpha val="40000"/>
              </a:prstClr>
            </a:outerShdw>
          </a:effectLst>
        </p:spPr>
      </p:pic>
      <p:sp>
        <p:nvSpPr>
          <p:cNvPr id="8" name="TextBox 7">
            <a:extLst>
              <a:ext uri="{FF2B5EF4-FFF2-40B4-BE49-F238E27FC236}">
                <a16:creationId xmlns:a16="http://schemas.microsoft.com/office/drawing/2014/main" id="{5DEB873F-C480-40E8-89D3-4551FE981405}"/>
              </a:ext>
            </a:extLst>
          </p:cNvPr>
          <p:cNvSpPr txBox="1"/>
          <p:nvPr/>
        </p:nvSpPr>
        <p:spPr>
          <a:xfrm>
            <a:off x="823769" y="2166424"/>
            <a:ext cx="8046720" cy="3334952"/>
          </a:xfrm>
          <a:prstGeom prst="rect">
            <a:avLst/>
          </a:prstGeom>
          <a:noFill/>
        </p:spPr>
        <p:txBody>
          <a:bodyPr wrap="square" rtlCol="0">
            <a:spAutoFit/>
          </a:bodyPr>
          <a:lstStyle/>
          <a:p>
            <a:pPr marL="285750" indent="-285750">
              <a:buClr>
                <a:srgbClr val="008080"/>
              </a:buClr>
              <a:buFont typeface="Wingdings" panose="05000000000000000000" pitchFamily="2" charset="2"/>
              <a:buChar char="v"/>
            </a:pPr>
            <a:r>
              <a:rPr lang="en-US" sz="2000" dirty="0">
                <a:solidFill>
                  <a:schemeClr val="bg1"/>
                </a:solidFill>
              </a:rPr>
              <a:t>What is the relationship between the </a:t>
            </a:r>
            <a:r>
              <a:rPr lang="en-US" sz="2000" b="1" dirty="0">
                <a:solidFill>
                  <a:schemeClr val="bg1"/>
                </a:solidFill>
              </a:rPr>
              <a:t>no. of trips </a:t>
            </a:r>
            <a:r>
              <a:rPr lang="en-US" sz="2000" dirty="0">
                <a:solidFill>
                  <a:schemeClr val="bg1"/>
                </a:solidFill>
              </a:rPr>
              <a:t>per</a:t>
            </a:r>
            <a:r>
              <a:rPr lang="en-US" sz="2000" b="1" dirty="0">
                <a:solidFill>
                  <a:schemeClr val="bg1"/>
                </a:solidFill>
              </a:rPr>
              <a:t> location</a:t>
            </a:r>
            <a:r>
              <a:rPr lang="en-US" sz="2000" dirty="0">
                <a:solidFill>
                  <a:schemeClr val="bg1"/>
                </a:solidFill>
              </a:rPr>
              <a:t>?</a:t>
            </a:r>
          </a:p>
          <a:p>
            <a:pPr marL="285750" indent="-285750">
              <a:lnSpc>
                <a:spcPct val="200000"/>
              </a:lnSpc>
              <a:buClr>
                <a:srgbClr val="008080"/>
              </a:buClr>
              <a:buFont typeface="Wingdings" panose="05000000000000000000" pitchFamily="2" charset="2"/>
              <a:buChar char="v"/>
            </a:pPr>
            <a:r>
              <a:rPr lang="en-US" sz="2000" dirty="0">
                <a:solidFill>
                  <a:schemeClr val="bg1"/>
                </a:solidFill>
              </a:rPr>
              <a:t>What is the relationship of </a:t>
            </a:r>
            <a:r>
              <a:rPr lang="en-US" sz="2000" b="1" dirty="0">
                <a:solidFill>
                  <a:schemeClr val="bg1"/>
                </a:solidFill>
              </a:rPr>
              <a:t>journey </a:t>
            </a:r>
            <a:r>
              <a:rPr lang="en-US" sz="2000" dirty="0">
                <a:solidFill>
                  <a:schemeClr val="bg1"/>
                </a:solidFill>
              </a:rPr>
              <a:t>to the </a:t>
            </a:r>
            <a:r>
              <a:rPr lang="en-US" sz="2000" b="1" dirty="0">
                <a:solidFill>
                  <a:schemeClr val="bg1"/>
                </a:solidFill>
              </a:rPr>
              <a:t>weekdays</a:t>
            </a:r>
            <a:r>
              <a:rPr lang="en-US" sz="2000" dirty="0">
                <a:solidFill>
                  <a:schemeClr val="bg1"/>
                </a:solidFill>
              </a:rPr>
              <a:t>?</a:t>
            </a:r>
          </a:p>
          <a:p>
            <a:pPr marL="285750" indent="-285750">
              <a:lnSpc>
                <a:spcPct val="200000"/>
              </a:lnSpc>
              <a:buClr>
                <a:srgbClr val="008080"/>
              </a:buClr>
              <a:buFont typeface="Wingdings" panose="05000000000000000000" pitchFamily="2" charset="2"/>
              <a:buChar char="v"/>
            </a:pPr>
            <a:r>
              <a:rPr lang="en-US" sz="2000" dirty="0">
                <a:solidFill>
                  <a:schemeClr val="bg1"/>
                </a:solidFill>
              </a:rPr>
              <a:t>What is the relationship of </a:t>
            </a:r>
            <a:r>
              <a:rPr lang="en-US" sz="2000" b="1" dirty="0">
                <a:solidFill>
                  <a:schemeClr val="bg1"/>
                </a:solidFill>
              </a:rPr>
              <a:t>pickup</a:t>
            </a:r>
            <a:r>
              <a:rPr lang="en-US" sz="2000" dirty="0">
                <a:solidFill>
                  <a:schemeClr val="bg1"/>
                </a:solidFill>
              </a:rPr>
              <a:t> per</a:t>
            </a:r>
            <a:r>
              <a:rPr lang="en-US" sz="2000" b="1" dirty="0">
                <a:solidFill>
                  <a:schemeClr val="bg1"/>
                </a:solidFill>
              </a:rPr>
              <a:t> base number</a:t>
            </a:r>
            <a:r>
              <a:rPr lang="en-US" sz="2000" dirty="0">
                <a:solidFill>
                  <a:schemeClr val="bg1"/>
                </a:solidFill>
              </a:rPr>
              <a:t>?</a:t>
            </a:r>
          </a:p>
          <a:p>
            <a:pPr marL="285750" indent="-285750">
              <a:lnSpc>
                <a:spcPct val="200000"/>
              </a:lnSpc>
              <a:buClr>
                <a:srgbClr val="008080"/>
              </a:buClr>
              <a:buFont typeface="Wingdings" panose="05000000000000000000" pitchFamily="2" charset="2"/>
              <a:buChar char="v"/>
            </a:pPr>
            <a:r>
              <a:rPr lang="en-US" sz="2000" dirty="0">
                <a:solidFill>
                  <a:schemeClr val="bg1"/>
                </a:solidFill>
              </a:rPr>
              <a:t>What is the relationship of the </a:t>
            </a:r>
            <a:r>
              <a:rPr lang="en-US" sz="2000" b="1" dirty="0">
                <a:solidFill>
                  <a:schemeClr val="bg1"/>
                </a:solidFill>
              </a:rPr>
              <a:t>active vehicle</a:t>
            </a:r>
            <a:r>
              <a:rPr lang="en-US" sz="2000" dirty="0">
                <a:solidFill>
                  <a:schemeClr val="bg1"/>
                </a:solidFill>
              </a:rPr>
              <a:t> to the </a:t>
            </a:r>
            <a:r>
              <a:rPr lang="en-US" sz="2000" b="1" dirty="0">
                <a:solidFill>
                  <a:schemeClr val="bg1"/>
                </a:solidFill>
              </a:rPr>
              <a:t>dispatching base number?</a:t>
            </a:r>
          </a:p>
          <a:p>
            <a:pPr marL="285750" indent="-285750">
              <a:lnSpc>
                <a:spcPct val="200000"/>
              </a:lnSpc>
              <a:buClr>
                <a:srgbClr val="008080"/>
              </a:buClr>
              <a:buFont typeface="Wingdings" panose="05000000000000000000" pitchFamily="2" charset="2"/>
              <a:buChar char="v"/>
            </a:pPr>
            <a:endParaRPr lang="en-US" dirty="0">
              <a:solidFill>
                <a:schemeClr val="bg1"/>
              </a:solidFill>
            </a:endParaRPr>
          </a:p>
        </p:txBody>
      </p:sp>
    </p:spTree>
    <p:extLst>
      <p:ext uri="{BB962C8B-B14F-4D97-AF65-F5344CB8AC3E}">
        <p14:creationId xmlns:p14="http://schemas.microsoft.com/office/powerpoint/2010/main" val="434228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865706-0B08-4950-88A0-2B25C23CBA7A}"/>
              </a:ext>
            </a:extLst>
          </p:cNvPr>
          <p:cNvSpPr>
            <a:spLocks noGrp="1"/>
          </p:cNvSpPr>
          <p:nvPr>
            <p:ph type="title"/>
          </p:nvPr>
        </p:nvSpPr>
        <p:spPr>
          <a:xfrm>
            <a:off x="1" y="550799"/>
            <a:ext cx="11642462" cy="6110301"/>
          </a:xfrm>
        </p:spPr>
        <p:txBody>
          <a:bodyPr/>
          <a:lstStyle/>
          <a:p>
            <a:pPr algn="ctr"/>
            <a:r>
              <a:rPr lang="en-US" b="1" dirty="0">
                <a:solidFill>
                  <a:schemeClr val="bg2"/>
                </a:solidFill>
              </a:rPr>
              <a:t>EDA Visualization</a:t>
            </a:r>
            <a:endParaRPr lang="en-IN" b="1" dirty="0">
              <a:solidFill>
                <a:schemeClr val="bg2"/>
              </a:solidFill>
            </a:endParaRPr>
          </a:p>
        </p:txBody>
      </p:sp>
      <p:sp>
        <p:nvSpPr>
          <p:cNvPr id="4" name="Slide Number Placeholder 3">
            <a:extLst>
              <a:ext uri="{FF2B5EF4-FFF2-40B4-BE49-F238E27FC236}">
                <a16:creationId xmlns:a16="http://schemas.microsoft.com/office/drawing/2014/main" id="{695ACE52-3660-4753-9E15-BB9098E29318}"/>
              </a:ext>
            </a:extLst>
          </p:cNvPr>
          <p:cNvSpPr>
            <a:spLocks noGrp="1"/>
          </p:cNvSpPr>
          <p:nvPr>
            <p:ph type="sldNum" sz="quarter" idx="12"/>
          </p:nvPr>
        </p:nvSpPr>
        <p:spPr/>
        <p:txBody>
          <a:bodyPr/>
          <a:lstStyle/>
          <a:p>
            <a:fld id="{DBA1B0FB-D917-4C8C-928F-313BD683BF39}" type="slidenum">
              <a:rPr lang="en-US" smtClean="0"/>
              <a:t>33</a:t>
            </a:fld>
            <a:endParaRPr lang="en-US"/>
          </a:p>
        </p:txBody>
      </p:sp>
    </p:spTree>
    <p:extLst>
      <p:ext uri="{BB962C8B-B14F-4D97-AF65-F5344CB8AC3E}">
        <p14:creationId xmlns:p14="http://schemas.microsoft.com/office/powerpoint/2010/main" val="3126691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DD044-1C41-4024-8E60-0B946D5D097A}"/>
              </a:ext>
            </a:extLst>
          </p:cNvPr>
          <p:cNvSpPr>
            <a:spLocks noGrp="1"/>
          </p:cNvSpPr>
          <p:nvPr>
            <p:ph idx="1"/>
          </p:nvPr>
        </p:nvSpPr>
        <p:spPr>
          <a:xfrm>
            <a:off x="7456055" y="2144684"/>
            <a:ext cx="4581270" cy="4567120"/>
          </a:xfrm>
        </p:spPr>
        <p:txBody>
          <a:bodyPr>
            <a:normAutofit/>
          </a:bodyPr>
          <a:lstStyle/>
          <a:p>
            <a:r>
              <a:rPr lang="en-US" sz="2000" b="1" dirty="0">
                <a:solidFill>
                  <a:srgbClr val="0033CC">
                    <a:alpha val="60000"/>
                  </a:srgbClr>
                </a:solidFill>
                <a:latin typeface="Avenir Next LT Pro (Body)"/>
                <a:cs typeface="Calibri" panose="020F0502020204030204" pitchFamily="34" charset="0"/>
              </a:rPr>
              <a:t>We can see from the map that Midtown and Downtown(especially) Manhattan have a lot of uber pickups, which is understandable, and that locations like The Bronx, Queens, and Brooklyn have much fewer pickups. Uber pickups are plentiful in the JFK Airport region.</a:t>
            </a:r>
          </a:p>
        </p:txBody>
      </p:sp>
      <p:sp>
        <p:nvSpPr>
          <p:cNvPr id="4" name="Slide Number Placeholder 3">
            <a:extLst>
              <a:ext uri="{FF2B5EF4-FFF2-40B4-BE49-F238E27FC236}">
                <a16:creationId xmlns:a16="http://schemas.microsoft.com/office/drawing/2014/main" id="{F9533C0E-CDF8-4D3E-BB59-C25FA0A3DE15}"/>
              </a:ext>
            </a:extLst>
          </p:cNvPr>
          <p:cNvSpPr>
            <a:spLocks noGrp="1"/>
          </p:cNvSpPr>
          <p:nvPr>
            <p:ph type="sldNum" sz="quarter" idx="12"/>
          </p:nvPr>
        </p:nvSpPr>
        <p:spPr/>
        <p:txBody>
          <a:bodyPr/>
          <a:lstStyle/>
          <a:p>
            <a:fld id="{DBA1B0FB-D917-4C8C-928F-313BD683BF39}" type="slidenum">
              <a:rPr lang="en-US" smtClean="0"/>
              <a:t>34</a:t>
            </a:fld>
            <a:endParaRPr lang="en-US"/>
          </a:p>
        </p:txBody>
      </p:sp>
      <p:pic>
        <p:nvPicPr>
          <p:cNvPr id="7" name="Picture 6" descr="Map&#10;&#10;Description automatically generated">
            <a:extLst>
              <a:ext uri="{FF2B5EF4-FFF2-40B4-BE49-F238E27FC236}">
                <a16:creationId xmlns:a16="http://schemas.microsoft.com/office/drawing/2014/main" id="{F13B4E78-1AE0-4A7B-85F3-9130FAC71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75" y="1179871"/>
            <a:ext cx="7072567" cy="5327341"/>
          </a:xfrm>
          <a:prstGeom prst="rect">
            <a:avLst/>
          </a:prstGeom>
        </p:spPr>
      </p:pic>
      <p:sp>
        <p:nvSpPr>
          <p:cNvPr id="8" name="Title 1">
            <a:extLst>
              <a:ext uri="{FF2B5EF4-FFF2-40B4-BE49-F238E27FC236}">
                <a16:creationId xmlns:a16="http://schemas.microsoft.com/office/drawing/2014/main" id="{D8E1C4F3-3573-425E-B055-06C67DFCBC00}"/>
              </a:ext>
            </a:extLst>
          </p:cNvPr>
          <p:cNvSpPr txBox="1">
            <a:spLocks/>
          </p:cNvSpPr>
          <p:nvPr/>
        </p:nvSpPr>
        <p:spPr>
          <a:xfrm>
            <a:off x="343871" y="196900"/>
            <a:ext cx="11693454" cy="6636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500" b="1" dirty="0">
                <a:solidFill>
                  <a:schemeClr val="bg1"/>
                </a:solidFill>
                <a:latin typeface="Garamond" panose="02020404030301010803" pitchFamily="18" charset="0"/>
              </a:rPr>
              <a:t>1) Heat Map of Total Pickups in NYC</a:t>
            </a:r>
            <a:br>
              <a:rPr lang="en-US" sz="3500" b="1" dirty="0"/>
            </a:br>
            <a:endParaRPr lang="en-US" sz="3500" b="1" dirty="0"/>
          </a:p>
        </p:txBody>
      </p:sp>
      <p:sp>
        <p:nvSpPr>
          <p:cNvPr id="10" name="TextBox 9">
            <a:extLst>
              <a:ext uri="{FF2B5EF4-FFF2-40B4-BE49-F238E27FC236}">
                <a16:creationId xmlns:a16="http://schemas.microsoft.com/office/drawing/2014/main" id="{1B025361-7023-425F-AE89-C028AD16F8ED}"/>
              </a:ext>
            </a:extLst>
          </p:cNvPr>
          <p:cNvSpPr txBox="1"/>
          <p:nvPr/>
        </p:nvSpPr>
        <p:spPr>
          <a:xfrm>
            <a:off x="7456055" y="1374532"/>
            <a:ext cx="4735945" cy="646331"/>
          </a:xfrm>
          <a:prstGeom prst="rect">
            <a:avLst/>
          </a:prstGeom>
          <a:noFill/>
        </p:spPr>
        <p:txBody>
          <a:bodyPr wrap="square" rtlCol="0">
            <a:spAutoFit/>
          </a:bodyPr>
          <a:lstStyle/>
          <a:p>
            <a:pPr marL="285750" indent="-285750">
              <a:buClr>
                <a:srgbClr val="FFCC00"/>
              </a:buClr>
              <a:buFont typeface="Wingdings" panose="05000000000000000000" pitchFamily="2" charset="2"/>
              <a:buChar char="q"/>
            </a:pPr>
            <a:r>
              <a:rPr lang="en-US" b="1" dirty="0">
                <a:solidFill>
                  <a:schemeClr val="bg1">
                    <a:lumMod val="95000"/>
                    <a:lumOff val="5000"/>
                  </a:schemeClr>
                </a:solidFill>
                <a:effectLst>
                  <a:outerShdw blurRad="38100" dist="38100" dir="2700000" algn="tl">
                    <a:srgbClr val="000000">
                      <a:alpha val="43137"/>
                    </a:srgbClr>
                  </a:outerShdw>
                </a:effectLst>
              </a:rPr>
              <a:t> On which location pickup number are   more?</a:t>
            </a:r>
            <a:endParaRPr lang="en-IN"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09348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7843-8112-4E2B-B56A-014D1F9AD144}"/>
              </a:ext>
            </a:extLst>
          </p:cNvPr>
          <p:cNvSpPr>
            <a:spLocks noGrp="1"/>
          </p:cNvSpPr>
          <p:nvPr>
            <p:ph type="title"/>
          </p:nvPr>
        </p:nvSpPr>
        <p:spPr>
          <a:xfrm>
            <a:off x="446229" y="40944"/>
            <a:ext cx="11194907" cy="725971"/>
          </a:xfrm>
        </p:spPr>
        <p:txBody>
          <a:bodyPr>
            <a:noAutofit/>
          </a:bodyPr>
          <a:lstStyle/>
          <a:p>
            <a:r>
              <a:rPr lang="en-US" sz="3500" b="1" dirty="0">
                <a:solidFill>
                  <a:schemeClr val="bg1"/>
                </a:solidFill>
                <a:latin typeface="Garamond" panose="02020404030301010803" pitchFamily="18" charset="0"/>
              </a:rPr>
              <a:t>2) Distribution of Uber Pickups among the Bases</a:t>
            </a:r>
            <a:br>
              <a:rPr lang="en-US" sz="3500" b="1" dirty="0"/>
            </a:br>
            <a:endParaRPr lang="en-CA" sz="3500" b="1" dirty="0"/>
          </a:p>
        </p:txBody>
      </p:sp>
      <p:sp>
        <p:nvSpPr>
          <p:cNvPr id="3" name="Content Placeholder 2">
            <a:extLst>
              <a:ext uri="{FF2B5EF4-FFF2-40B4-BE49-F238E27FC236}">
                <a16:creationId xmlns:a16="http://schemas.microsoft.com/office/drawing/2014/main" id="{C7CF568A-F752-421E-BC0B-EB79099CCAE2}"/>
              </a:ext>
            </a:extLst>
          </p:cNvPr>
          <p:cNvSpPr>
            <a:spLocks noGrp="1"/>
          </p:cNvSpPr>
          <p:nvPr>
            <p:ph idx="1"/>
          </p:nvPr>
        </p:nvSpPr>
        <p:spPr>
          <a:xfrm>
            <a:off x="393913" y="5574890"/>
            <a:ext cx="11404173" cy="1242166"/>
          </a:xfrm>
        </p:spPr>
        <p:txBody>
          <a:bodyPr>
            <a:normAutofit/>
          </a:bodyPr>
          <a:lstStyle/>
          <a:p>
            <a:r>
              <a:rPr lang="en-US" sz="2000" b="1" dirty="0">
                <a:solidFill>
                  <a:srgbClr val="0033CC">
                    <a:alpha val="60000"/>
                  </a:srgbClr>
                </a:solidFill>
              </a:rPr>
              <a:t>It's easy to see why </a:t>
            </a:r>
            <a:r>
              <a:rPr lang="en-US" sz="2000" b="1" dirty="0" err="1">
                <a:solidFill>
                  <a:srgbClr val="0033CC">
                    <a:alpha val="60000"/>
                  </a:srgbClr>
                </a:solidFill>
              </a:rPr>
              <a:t>Weiter</a:t>
            </a:r>
            <a:r>
              <a:rPr lang="en-US" sz="2000" b="1" dirty="0">
                <a:solidFill>
                  <a:srgbClr val="0033CC">
                    <a:alpha val="60000"/>
                  </a:srgbClr>
                </a:solidFill>
              </a:rPr>
              <a:t> had the most pickups(1.45M), followed by Hinter and </a:t>
            </a:r>
            <a:r>
              <a:rPr lang="en-US" sz="2000" b="1" dirty="0" err="1">
                <a:solidFill>
                  <a:srgbClr val="0033CC">
                    <a:alpha val="60000"/>
                  </a:srgbClr>
                </a:solidFill>
              </a:rPr>
              <a:t>Schmecken</a:t>
            </a:r>
            <a:r>
              <a:rPr lang="en-US" sz="2000" b="1" dirty="0">
                <a:solidFill>
                  <a:srgbClr val="0033CC">
                    <a:alpha val="60000"/>
                  </a:srgbClr>
                </a:solidFill>
              </a:rPr>
              <a:t>. This is most likely due to the fact that these locations are densely populated. </a:t>
            </a:r>
            <a:r>
              <a:rPr lang="en-US" sz="2000" b="1" dirty="0" err="1">
                <a:solidFill>
                  <a:srgbClr val="0033CC">
                    <a:alpha val="60000"/>
                  </a:srgbClr>
                </a:solidFill>
              </a:rPr>
              <a:t>Unter</a:t>
            </a:r>
            <a:r>
              <a:rPr lang="en-US" sz="2000" b="1" dirty="0">
                <a:solidFill>
                  <a:srgbClr val="0033CC">
                    <a:alpha val="60000"/>
                  </a:srgbClr>
                </a:solidFill>
              </a:rPr>
              <a:t> had the fewest pickups, at fewer than 0.2 million.</a:t>
            </a:r>
            <a:endParaRPr lang="en-CA" sz="2000" b="1" dirty="0">
              <a:solidFill>
                <a:srgbClr val="0033CC">
                  <a:alpha val="60000"/>
                </a:srgbClr>
              </a:solidFill>
            </a:endParaRPr>
          </a:p>
        </p:txBody>
      </p:sp>
      <p:sp>
        <p:nvSpPr>
          <p:cNvPr id="4" name="Slide Number Placeholder 3">
            <a:extLst>
              <a:ext uri="{FF2B5EF4-FFF2-40B4-BE49-F238E27FC236}">
                <a16:creationId xmlns:a16="http://schemas.microsoft.com/office/drawing/2014/main" id="{270690ED-06E5-4786-8D7E-C89095E66138}"/>
              </a:ext>
            </a:extLst>
          </p:cNvPr>
          <p:cNvSpPr>
            <a:spLocks noGrp="1"/>
          </p:cNvSpPr>
          <p:nvPr>
            <p:ph type="sldNum" sz="quarter" idx="12"/>
          </p:nvPr>
        </p:nvSpPr>
        <p:spPr/>
        <p:txBody>
          <a:bodyPr/>
          <a:lstStyle/>
          <a:p>
            <a:fld id="{DBA1B0FB-D917-4C8C-928F-313BD683BF39}" type="slidenum">
              <a:rPr lang="en-US" smtClean="0"/>
              <a:t>35</a:t>
            </a:fld>
            <a:endParaRPr lang="en-US"/>
          </a:p>
        </p:txBody>
      </p:sp>
      <p:pic>
        <p:nvPicPr>
          <p:cNvPr id="6" name="Picture 5" descr="Chart, bar chart&#10;&#10;Description automatically generated">
            <a:extLst>
              <a:ext uri="{FF2B5EF4-FFF2-40B4-BE49-F238E27FC236}">
                <a16:creationId xmlns:a16="http://schemas.microsoft.com/office/drawing/2014/main" id="{662F17CE-CF94-48BF-A854-7021D033B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087" y="849801"/>
            <a:ext cx="11652107" cy="4155507"/>
          </a:xfrm>
          <a:prstGeom prst="rect">
            <a:avLst/>
          </a:prstGeom>
        </p:spPr>
      </p:pic>
      <p:sp>
        <p:nvSpPr>
          <p:cNvPr id="8" name="TextBox 7">
            <a:extLst>
              <a:ext uri="{FF2B5EF4-FFF2-40B4-BE49-F238E27FC236}">
                <a16:creationId xmlns:a16="http://schemas.microsoft.com/office/drawing/2014/main" id="{D4A25056-E4FF-4161-B210-EC2B88F32E59}"/>
              </a:ext>
            </a:extLst>
          </p:cNvPr>
          <p:cNvSpPr txBox="1"/>
          <p:nvPr/>
        </p:nvSpPr>
        <p:spPr>
          <a:xfrm>
            <a:off x="236963" y="5122672"/>
            <a:ext cx="6098458" cy="369332"/>
          </a:xfrm>
          <a:prstGeom prst="rect">
            <a:avLst/>
          </a:prstGeom>
          <a:noFill/>
        </p:spPr>
        <p:txBody>
          <a:bodyPr wrap="square">
            <a:spAutoFit/>
          </a:bodyPr>
          <a:lstStyle/>
          <a:p>
            <a:pPr marL="285750" indent="-285750">
              <a:buClr>
                <a:srgbClr val="FFCC00"/>
              </a:buClr>
              <a:buFont typeface="Wingdings" panose="05000000000000000000" pitchFamily="2" charset="2"/>
              <a:buChar char="q"/>
            </a:pPr>
            <a:r>
              <a:rPr lang="en-US" b="1" dirty="0">
                <a:solidFill>
                  <a:schemeClr val="bg1"/>
                </a:solidFill>
                <a:effectLst>
                  <a:outerShdw blurRad="38100" dist="38100" dir="2700000" algn="tl">
                    <a:srgbClr val="000000">
                      <a:alpha val="43137"/>
                    </a:srgbClr>
                  </a:outerShdw>
                </a:effectLst>
              </a:rPr>
              <a:t> Which base number had more pickup number?</a:t>
            </a:r>
            <a:endParaRPr lang="en-IN"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00939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5C9F64-5765-48A1-9D10-AD83FBF2B906}"/>
              </a:ext>
            </a:extLst>
          </p:cNvPr>
          <p:cNvSpPr>
            <a:spLocks noGrp="1"/>
          </p:cNvSpPr>
          <p:nvPr>
            <p:ph idx="1"/>
          </p:nvPr>
        </p:nvSpPr>
        <p:spPr>
          <a:xfrm>
            <a:off x="6612565" y="2377693"/>
            <a:ext cx="5424760" cy="2102614"/>
          </a:xfrm>
        </p:spPr>
        <p:txBody>
          <a:bodyPr>
            <a:normAutofit/>
          </a:bodyPr>
          <a:lstStyle/>
          <a:p>
            <a:r>
              <a:rPr lang="en-US" sz="2000" b="1" dirty="0">
                <a:solidFill>
                  <a:srgbClr val="0033CC">
                    <a:alpha val="60000"/>
                  </a:srgbClr>
                </a:solidFill>
              </a:rPr>
              <a:t>As we can see in the plot that there is a least number of active vehicles of base number "B02512", while the more active number of vehicles of base number "B02764".</a:t>
            </a:r>
            <a:endParaRPr lang="en-CA" sz="2000" b="1" dirty="0">
              <a:solidFill>
                <a:srgbClr val="0033CC">
                  <a:alpha val="60000"/>
                </a:srgbClr>
              </a:solidFill>
            </a:endParaRPr>
          </a:p>
        </p:txBody>
      </p:sp>
      <p:sp>
        <p:nvSpPr>
          <p:cNvPr id="4" name="Slide Number Placeholder 3">
            <a:extLst>
              <a:ext uri="{FF2B5EF4-FFF2-40B4-BE49-F238E27FC236}">
                <a16:creationId xmlns:a16="http://schemas.microsoft.com/office/drawing/2014/main" id="{A839E892-500E-4CDB-AF0F-1BF0CA68E053}"/>
              </a:ext>
            </a:extLst>
          </p:cNvPr>
          <p:cNvSpPr>
            <a:spLocks noGrp="1"/>
          </p:cNvSpPr>
          <p:nvPr>
            <p:ph type="sldNum" sz="quarter" idx="12"/>
          </p:nvPr>
        </p:nvSpPr>
        <p:spPr/>
        <p:txBody>
          <a:bodyPr/>
          <a:lstStyle/>
          <a:p>
            <a:fld id="{DBA1B0FB-D917-4C8C-928F-313BD683BF39}" type="slidenum">
              <a:rPr lang="en-US" smtClean="0"/>
              <a:t>36</a:t>
            </a:fld>
            <a:endParaRPr lang="en-US"/>
          </a:p>
        </p:txBody>
      </p:sp>
      <p:sp>
        <p:nvSpPr>
          <p:cNvPr id="5" name="Title 1">
            <a:extLst>
              <a:ext uri="{FF2B5EF4-FFF2-40B4-BE49-F238E27FC236}">
                <a16:creationId xmlns:a16="http://schemas.microsoft.com/office/drawing/2014/main" id="{D03F8A3F-B023-45D1-918A-F3ADDF4729AD}"/>
              </a:ext>
            </a:extLst>
          </p:cNvPr>
          <p:cNvSpPr txBox="1">
            <a:spLocks/>
          </p:cNvSpPr>
          <p:nvPr/>
        </p:nvSpPr>
        <p:spPr>
          <a:xfrm>
            <a:off x="343871" y="196900"/>
            <a:ext cx="11693454" cy="6636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500" b="1" dirty="0">
                <a:solidFill>
                  <a:schemeClr val="bg1"/>
                </a:solidFill>
                <a:latin typeface="Garamond" panose="02020404030301010803" pitchFamily="18" charset="0"/>
              </a:rPr>
              <a:t>3) Active vehicle by base number</a:t>
            </a:r>
            <a:br>
              <a:rPr lang="en-US" sz="3500" b="1" dirty="0">
                <a:solidFill>
                  <a:schemeClr val="bg1"/>
                </a:solidFill>
                <a:latin typeface="Garamond" panose="02020404030301010803" pitchFamily="18" charset="0"/>
              </a:rPr>
            </a:br>
            <a:endParaRPr lang="en-US" sz="3500" b="1" dirty="0">
              <a:solidFill>
                <a:schemeClr val="bg1"/>
              </a:solidFill>
              <a:latin typeface="Garamond" panose="02020404030301010803" pitchFamily="18" charset="0"/>
            </a:endParaRPr>
          </a:p>
        </p:txBody>
      </p:sp>
      <p:pic>
        <p:nvPicPr>
          <p:cNvPr id="7" name="Picture 6" descr="Chart, box and whisker chart&#10;&#10;Description automatically generated">
            <a:extLst>
              <a:ext uri="{FF2B5EF4-FFF2-40B4-BE49-F238E27FC236}">
                <a16:creationId xmlns:a16="http://schemas.microsoft.com/office/drawing/2014/main" id="{78A3998C-FDEB-4886-A83B-27F33CFE7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42" y="1132382"/>
            <a:ext cx="6324294" cy="5374830"/>
          </a:xfrm>
          <a:prstGeom prst="rect">
            <a:avLst/>
          </a:prstGeom>
        </p:spPr>
      </p:pic>
      <p:sp>
        <p:nvSpPr>
          <p:cNvPr id="8" name="TextBox 7">
            <a:extLst>
              <a:ext uri="{FF2B5EF4-FFF2-40B4-BE49-F238E27FC236}">
                <a16:creationId xmlns:a16="http://schemas.microsoft.com/office/drawing/2014/main" id="{D77DE132-BE77-41B5-98FB-5E73763A8DC3}"/>
              </a:ext>
            </a:extLst>
          </p:cNvPr>
          <p:cNvSpPr txBox="1"/>
          <p:nvPr/>
        </p:nvSpPr>
        <p:spPr>
          <a:xfrm>
            <a:off x="6476436" y="1846824"/>
            <a:ext cx="5560889" cy="369332"/>
          </a:xfrm>
          <a:prstGeom prst="rect">
            <a:avLst/>
          </a:prstGeom>
          <a:noFill/>
        </p:spPr>
        <p:txBody>
          <a:bodyPr wrap="square">
            <a:spAutoFit/>
          </a:bodyPr>
          <a:lstStyle/>
          <a:p>
            <a:pPr marL="285750" indent="-285750">
              <a:buClr>
                <a:srgbClr val="FFCC00"/>
              </a:buClr>
              <a:buFont typeface="Wingdings" panose="05000000000000000000" pitchFamily="2" charset="2"/>
              <a:buChar char="q"/>
            </a:pPr>
            <a:r>
              <a:rPr lang="en-US" b="1" dirty="0">
                <a:solidFill>
                  <a:schemeClr val="bg1"/>
                </a:solidFill>
                <a:effectLst>
                  <a:outerShdw blurRad="38100" dist="38100" dir="2700000" algn="tl">
                    <a:srgbClr val="000000">
                      <a:alpha val="43137"/>
                    </a:srgbClr>
                  </a:outerShdw>
                </a:effectLst>
              </a:rPr>
              <a:t> Which base number has more active vehicle?</a:t>
            </a:r>
            <a:endParaRPr lang="en-IN"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2359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79FA4-82C9-473F-A8C7-659BCC780B06}"/>
              </a:ext>
            </a:extLst>
          </p:cNvPr>
          <p:cNvSpPr>
            <a:spLocks noGrp="1"/>
          </p:cNvSpPr>
          <p:nvPr>
            <p:ph idx="1"/>
          </p:nvPr>
        </p:nvSpPr>
        <p:spPr>
          <a:xfrm>
            <a:off x="7666278" y="2747374"/>
            <a:ext cx="4383153" cy="2591542"/>
          </a:xfrm>
        </p:spPr>
        <p:txBody>
          <a:bodyPr>
            <a:normAutofit/>
          </a:bodyPr>
          <a:lstStyle/>
          <a:p>
            <a:r>
              <a:rPr lang="en-US" sz="2000" b="1" dirty="0">
                <a:solidFill>
                  <a:srgbClr val="0033CC">
                    <a:alpha val="60000"/>
                  </a:srgbClr>
                </a:solidFill>
              </a:rPr>
              <a:t>Surprisingly, on Thursday, there were more rides(more than 700,000)! Friday was right behind it. Even on Wednesday and Tuesday, there were more rides than on Saturdays.</a:t>
            </a:r>
            <a:endParaRPr lang="en-CA" sz="2000" b="1" dirty="0">
              <a:solidFill>
                <a:srgbClr val="0033CC">
                  <a:alpha val="60000"/>
                </a:srgbClr>
              </a:solidFill>
            </a:endParaRPr>
          </a:p>
        </p:txBody>
      </p:sp>
      <p:sp>
        <p:nvSpPr>
          <p:cNvPr id="5" name="Title 1">
            <a:extLst>
              <a:ext uri="{FF2B5EF4-FFF2-40B4-BE49-F238E27FC236}">
                <a16:creationId xmlns:a16="http://schemas.microsoft.com/office/drawing/2014/main" id="{73257E0A-BAEA-4C48-AE35-F569FD9FA2BA}"/>
              </a:ext>
            </a:extLst>
          </p:cNvPr>
          <p:cNvSpPr txBox="1">
            <a:spLocks/>
          </p:cNvSpPr>
          <p:nvPr/>
        </p:nvSpPr>
        <p:spPr>
          <a:xfrm>
            <a:off x="498546" y="196900"/>
            <a:ext cx="11693454" cy="6636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500" b="1" dirty="0">
                <a:solidFill>
                  <a:schemeClr val="bg1"/>
                </a:solidFill>
                <a:latin typeface="Garamond" panose="02020404030301010803" pitchFamily="18" charset="0"/>
              </a:rPr>
              <a:t>4) Trips per weekdays</a:t>
            </a:r>
            <a:br>
              <a:rPr lang="en-US" sz="3500" b="1" dirty="0">
                <a:solidFill>
                  <a:schemeClr val="bg1"/>
                </a:solidFill>
                <a:latin typeface="Garamond" panose="02020404030301010803" pitchFamily="18" charset="0"/>
              </a:rPr>
            </a:br>
            <a:endParaRPr lang="en-US" sz="3500" b="1" dirty="0">
              <a:solidFill>
                <a:schemeClr val="bg1"/>
              </a:solidFill>
              <a:latin typeface="Garamond" panose="02020404030301010803" pitchFamily="18" charset="0"/>
            </a:endParaRPr>
          </a:p>
        </p:txBody>
      </p:sp>
      <p:pic>
        <p:nvPicPr>
          <p:cNvPr id="7" name="Picture 6" descr="Chart, bar chart&#10;&#10;Description automatically generated">
            <a:extLst>
              <a:ext uri="{FF2B5EF4-FFF2-40B4-BE49-F238E27FC236}">
                <a16:creationId xmlns:a16="http://schemas.microsoft.com/office/drawing/2014/main" id="{9D61EE5B-0489-4889-9FBA-78FD4DD73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51" y="1381251"/>
            <a:ext cx="6934642" cy="5022721"/>
          </a:xfrm>
          <a:prstGeom prst="rect">
            <a:avLst/>
          </a:prstGeom>
        </p:spPr>
      </p:pic>
      <p:sp>
        <p:nvSpPr>
          <p:cNvPr id="8" name="TextBox 7">
            <a:extLst>
              <a:ext uri="{FF2B5EF4-FFF2-40B4-BE49-F238E27FC236}">
                <a16:creationId xmlns:a16="http://schemas.microsoft.com/office/drawing/2014/main" id="{9CA1F899-C169-44EF-BF76-85C553F2FDAB}"/>
              </a:ext>
            </a:extLst>
          </p:cNvPr>
          <p:cNvSpPr txBox="1"/>
          <p:nvPr/>
        </p:nvSpPr>
        <p:spPr>
          <a:xfrm>
            <a:off x="7418440" y="2033642"/>
            <a:ext cx="4911212" cy="430887"/>
          </a:xfrm>
          <a:prstGeom prst="rect">
            <a:avLst/>
          </a:prstGeom>
          <a:noFill/>
        </p:spPr>
        <p:txBody>
          <a:bodyPr wrap="square">
            <a:spAutoFit/>
          </a:bodyPr>
          <a:lstStyle/>
          <a:p>
            <a:pPr marL="285750" indent="-285750">
              <a:buClr>
                <a:srgbClr val="FFCC00"/>
              </a:buClr>
              <a:buFont typeface="Wingdings" panose="05000000000000000000" pitchFamily="2" charset="2"/>
              <a:buChar char="q"/>
            </a:pPr>
            <a:r>
              <a:rPr lang="en-US" sz="2200" b="1" dirty="0">
                <a:solidFill>
                  <a:schemeClr val="bg1">
                    <a:lumMod val="95000"/>
                    <a:lumOff val="5000"/>
                  </a:schemeClr>
                </a:solidFill>
                <a:effectLst>
                  <a:outerShdw blurRad="38100" dist="38100" dir="2700000" algn="tl">
                    <a:srgbClr val="000000">
                      <a:alpha val="43137"/>
                    </a:srgbClr>
                  </a:outerShdw>
                </a:effectLst>
              </a:rPr>
              <a:t> How many trips per weekdays?</a:t>
            </a:r>
            <a:endParaRPr lang="en-IN" sz="2200"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9581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35CB1B-46AC-4098-9BFC-86D3EE81BB87}"/>
              </a:ext>
            </a:extLst>
          </p:cNvPr>
          <p:cNvSpPr>
            <a:spLocks noGrp="1"/>
          </p:cNvSpPr>
          <p:nvPr>
            <p:ph idx="1"/>
          </p:nvPr>
        </p:nvSpPr>
        <p:spPr>
          <a:xfrm>
            <a:off x="703261" y="5965798"/>
            <a:ext cx="11090274" cy="794415"/>
          </a:xfrm>
        </p:spPr>
        <p:txBody>
          <a:bodyPr>
            <a:normAutofit/>
          </a:bodyPr>
          <a:lstStyle/>
          <a:p>
            <a:r>
              <a:rPr lang="en-US" sz="2000" b="1" dirty="0">
                <a:solidFill>
                  <a:srgbClr val="0033CC">
                    <a:alpha val="60000"/>
                  </a:srgbClr>
                </a:solidFill>
              </a:rPr>
              <a:t>As we can see that from the graph that the busiest hour of the day is 17:00, while it seems that uber cabs are not that much busy around 2:00 to 4:00 hours.</a:t>
            </a:r>
          </a:p>
        </p:txBody>
      </p:sp>
      <p:sp>
        <p:nvSpPr>
          <p:cNvPr id="4" name="Slide Number Placeholder 3">
            <a:extLst>
              <a:ext uri="{FF2B5EF4-FFF2-40B4-BE49-F238E27FC236}">
                <a16:creationId xmlns:a16="http://schemas.microsoft.com/office/drawing/2014/main" id="{34A04182-EB52-421D-85BD-CA930622FD1A}"/>
              </a:ext>
            </a:extLst>
          </p:cNvPr>
          <p:cNvSpPr>
            <a:spLocks noGrp="1"/>
          </p:cNvSpPr>
          <p:nvPr>
            <p:ph type="sldNum" sz="quarter" idx="12"/>
          </p:nvPr>
        </p:nvSpPr>
        <p:spPr/>
        <p:txBody>
          <a:bodyPr/>
          <a:lstStyle/>
          <a:p>
            <a:fld id="{DBA1B0FB-D917-4C8C-928F-313BD683BF39}" type="slidenum">
              <a:rPr lang="en-US" smtClean="0"/>
              <a:t>38</a:t>
            </a:fld>
            <a:endParaRPr lang="en-US"/>
          </a:p>
        </p:txBody>
      </p:sp>
      <p:sp>
        <p:nvSpPr>
          <p:cNvPr id="5" name="Title 1">
            <a:extLst>
              <a:ext uri="{FF2B5EF4-FFF2-40B4-BE49-F238E27FC236}">
                <a16:creationId xmlns:a16="http://schemas.microsoft.com/office/drawing/2014/main" id="{BCFC4F18-6643-4165-941F-59460F0BCDEC}"/>
              </a:ext>
            </a:extLst>
          </p:cNvPr>
          <p:cNvSpPr txBox="1">
            <a:spLocks/>
          </p:cNvSpPr>
          <p:nvPr/>
        </p:nvSpPr>
        <p:spPr>
          <a:xfrm>
            <a:off x="498546" y="97787"/>
            <a:ext cx="11693454" cy="6636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500" b="1" dirty="0">
                <a:solidFill>
                  <a:schemeClr val="bg1"/>
                </a:solidFill>
                <a:latin typeface="Garamond" panose="02020404030301010803" pitchFamily="18" charset="0"/>
              </a:rPr>
              <a:t>5) Trips per hour</a:t>
            </a:r>
            <a:br>
              <a:rPr lang="en-US" sz="3500" b="1" dirty="0">
                <a:solidFill>
                  <a:schemeClr val="bg1"/>
                </a:solidFill>
                <a:latin typeface="Garamond" panose="02020404030301010803" pitchFamily="18" charset="0"/>
              </a:rPr>
            </a:br>
            <a:endParaRPr lang="en-US" sz="3500" b="1" dirty="0">
              <a:solidFill>
                <a:schemeClr val="bg1"/>
              </a:solidFill>
              <a:latin typeface="Garamond" panose="02020404030301010803" pitchFamily="18" charset="0"/>
            </a:endParaRPr>
          </a:p>
        </p:txBody>
      </p:sp>
      <p:pic>
        <p:nvPicPr>
          <p:cNvPr id="7" name="Picture 6" descr="Chart, bar chart, histogram&#10;&#10;Description automatically generated">
            <a:extLst>
              <a:ext uri="{FF2B5EF4-FFF2-40B4-BE49-F238E27FC236}">
                <a16:creationId xmlns:a16="http://schemas.microsoft.com/office/drawing/2014/main" id="{563C159F-6A95-4CF7-BBAD-6B79A5AA9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80" y="771042"/>
            <a:ext cx="11555555" cy="4612120"/>
          </a:xfrm>
          <a:prstGeom prst="rect">
            <a:avLst/>
          </a:prstGeom>
        </p:spPr>
      </p:pic>
      <p:sp>
        <p:nvSpPr>
          <p:cNvPr id="8" name="TextBox 7">
            <a:extLst>
              <a:ext uri="{FF2B5EF4-FFF2-40B4-BE49-F238E27FC236}">
                <a16:creationId xmlns:a16="http://schemas.microsoft.com/office/drawing/2014/main" id="{96AD2D9F-D9D0-4126-B124-F783C1D05594}"/>
              </a:ext>
            </a:extLst>
          </p:cNvPr>
          <p:cNvSpPr txBox="1"/>
          <p:nvPr/>
        </p:nvSpPr>
        <p:spPr>
          <a:xfrm>
            <a:off x="498546" y="5383162"/>
            <a:ext cx="4740036" cy="430887"/>
          </a:xfrm>
          <a:prstGeom prst="rect">
            <a:avLst/>
          </a:prstGeom>
          <a:noFill/>
        </p:spPr>
        <p:txBody>
          <a:bodyPr wrap="square">
            <a:spAutoFit/>
          </a:bodyPr>
          <a:lstStyle/>
          <a:p>
            <a:pPr marL="285750" indent="-285750">
              <a:buClr>
                <a:srgbClr val="FFCC00"/>
              </a:buClr>
              <a:buFont typeface="Wingdings" panose="05000000000000000000" pitchFamily="2" charset="2"/>
              <a:buChar char="q"/>
            </a:pPr>
            <a:r>
              <a:rPr lang="en-US" sz="2200" b="1" dirty="0">
                <a:solidFill>
                  <a:schemeClr val="bg1">
                    <a:lumMod val="95000"/>
                    <a:lumOff val="5000"/>
                  </a:schemeClr>
                </a:solidFill>
                <a:effectLst>
                  <a:outerShdw blurRad="38100" dist="38100" dir="2700000" algn="tl">
                    <a:srgbClr val="000000">
                      <a:alpha val="43137"/>
                    </a:srgbClr>
                  </a:outerShdw>
                </a:effectLst>
              </a:rPr>
              <a:t> How many trips per hour?</a:t>
            </a:r>
            <a:endParaRPr lang="en-IN" sz="2200"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73170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A38F3A-3C6B-4A37-AC92-2B237789A2A8}"/>
              </a:ext>
            </a:extLst>
          </p:cNvPr>
          <p:cNvSpPr>
            <a:spLocks noGrp="1"/>
          </p:cNvSpPr>
          <p:nvPr>
            <p:ph idx="1"/>
          </p:nvPr>
        </p:nvSpPr>
        <p:spPr>
          <a:xfrm>
            <a:off x="609854" y="5589633"/>
            <a:ext cx="11513319" cy="1135631"/>
          </a:xfrm>
        </p:spPr>
        <p:txBody>
          <a:bodyPr>
            <a:normAutofit/>
          </a:bodyPr>
          <a:lstStyle/>
          <a:p>
            <a:r>
              <a:rPr lang="en-US" sz="2000" b="1" dirty="0">
                <a:solidFill>
                  <a:srgbClr val="0033CC"/>
                </a:solidFill>
              </a:rPr>
              <a:t>The day with the highest number of trips is the 30. There's not much variation from day to day.</a:t>
            </a:r>
            <a:endParaRPr lang="en-CA" sz="2000" b="1" dirty="0">
              <a:solidFill>
                <a:srgbClr val="0033CC"/>
              </a:solidFill>
            </a:endParaRPr>
          </a:p>
          <a:p>
            <a:pPr marL="0" indent="0">
              <a:buNone/>
            </a:pPr>
            <a:endParaRPr lang="en-US" dirty="0">
              <a:solidFill>
                <a:schemeClr val="bg1"/>
              </a:solidFill>
            </a:endParaRPr>
          </a:p>
        </p:txBody>
      </p:sp>
      <p:sp>
        <p:nvSpPr>
          <p:cNvPr id="4" name="Slide Number Placeholder 3">
            <a:extLst>
              <a:ext uri="{FF2B5EF4-FFF2-40B4-BE49-F238E27FC236}">
                <a16:creationId xmlns:a16="http://schemas.microsoft.com/office/drawing/2014/main" id="{19489D82-CACB-47C3-9E87-B20A3051C1CF}"/>
              </a:ext>
            </a:extLst>
          </p:cNvPr>
          <p:cNvSpPr>
            <a:spLocks noGrp="1"/>
          </p:cNvSpPr>
          <p:nvPr>
            <p:ph type="sldNum" sz="quarter" idx="12"/>
          </p:nvPr>
        </p:nvSpPr>
        <p:spPr/>
        <p:txBody>
          <a:bodyPr/>
          <a:lstStyle/>
          <a:p>
            <a:fld id="{DBA1B0FB-D917-4C8C-928F-313BD683BF39}" type="slidenum">
              <a:rPr lang="en-US" smtClean="0"/>
              <a:t>39</a:t>
            </a:fld>
            <a:endParaRPr lang="en-US"/>
          </a:p>
        </p:txBody>
      </p:sp>
      <p:sp>
        <p:nvSpPr>
          <p:cNvPr id="5" name="Title 1">
            <a:extLst>
              <a:ext uri="{FF2B5EF4-FFF2-40B4-BE49-F238E27FC236}">
                <a16:creationId xmlns:a16="http://schemas.microsoft.com/office/drawing/2014/main" id="{38825B94-A92B-4597-98C0-71B480129FCC}"/>
              </a:ext>
            </a:extLst>
          </p:cNvPr>
          <p:cNvSpPr txBox="1">
            <a:spLocks/>
          </p:cNvSpPr>
          <p:nvPr/>
        </p:nvSpPr>
        <p:spPr>
          <a:xfrm>
            <a:off x="498546" y="97787"/>
            <a:ext cx="11693454" cy="6636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500" b="1" dirty="0">
                <a:solidFill>
                  <a:schemeClr val="bg1"/>
                </a:solidFill>
                <a:latin typeface="Garamond" panose="02020404030301010803" pitchFamily="18" charset="0"/>
              </a:rPr>
              <a:t>6) Trips per day</a:t>
            </a:r>
            <a:br>
              <a:rPr lang="en-US" sz="3500" b="1" dirty="0">
                <a:solidFill>
                  <a:schemeClr val="bg1"/>
                </a:solidFill>
                <a:latin typeface="Garamond" panose="02020404030301010803" pitchFamily="18" charset="0"/>
              </a:rPr>
            </a:br>
            <a:endParaRPr lang="en-US" sz="3500" b="1" dirty="0">
              <a:solidFill>
                <a:schemeClr val="bg1"/>
              </a:solidFill>
              <a:latin typeface="Garamond" panose="02020404030301010803" pitchFamily="18" charset="0"/>
            </a:endParaRPr>
          </a:p>
        </p:txBody>
      </p:sp>
      <p:pic>
        <p:nvPicPr>
          <p:cNvPr id="7" name="Picture 6" descr="Chart, bar chart, histogram&#10;&#10;Description automatically generated">
            <a:extLst>
              <a:ext uri="{FF2B5EF4-FFF2-40B4-BE49-F238E27FC236}">
                <a16:creationId xmlns:a16="http://schemas.microsoft.com/office/drawing/2014/main" id="{C3C308FD-12B4-4FD4-8DFD-660BD537F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63" y="761464"/>
            <a:ext cx="10834892" cy="4170886"/>
          </a:xfrm>
          <a:prstGeom prst="rect">
            <a:avLst/>
          </a:prstGeom>
        </p:spPr>
      </p:pic>
      <p:sp>
        <p:nvSpPr>
          <p:cNvPr id="9" name="TextBox 8">
            <a:extLst>
              <a:ext uri="{FF2B5EF4-FFF2-40B4-BE49-F238E27FC236}">
                <a16:creationId xmlns:a16="http://schemas.microsoft.com/office/drawing/2014/main" id="{87334BBF-30F8-4D85-B421-0AE3E571A4CB}"/>
              </a:ext>
            </a:extLst>
          </p:cNvPr>
          <p:cNvSpPr txBox="1"/>
          <p:nvPr/>
        </p:nvSpPr>
        <p:spPr>
          <a:xfrm>
            <a:off x="498546" y="4996514"/>
            <a:ext cx="4740036" cy="430887"/>
          </a:xfrm>
          <a:prstGeom prst="rect">
            <a:avLst/>
          </a:prstGeom>
          <a:noFill/>
        </p:spPr>
        <p:txBody>
          <a:bodyPr wrap="square">
            <a:spAutoFit/>
          </a:bodyPr>
          <a:lstStyle/>
          <a:p>
            <a:pPr marL="285750" indent="-285750">
              <a:buClr>
                <a:srgbClr val="FFCC00"/>
              </a:buClr>
              <a:buFont typeface="Wingdings" panose="05000000000000000000" pitchFamily="2" charset="2"/>
              <a:buChar char="q"/>
            </a:pPr>
            <a:r>
              <a:rPr lang="en-US" sz="2200" b="1" dirty="0">
                <a:solidFill>
                  <a:schemeClr val="bg1">
                    <a:lumMod val="95000"/>
                    <a:lumOff val="5000"/>
                  </a:schemeClr>
                </a:solidFill>
                <a:effectLst>
                  <a:outerShdw blurRad="38100" dist="38100" dir="2700000" algn="tl">
                    <a:srgbClr val="000000">
                      <a:alpha val="43137"/>
                    </a:srgbClr>
                  </a:outerShdw>
                </a:effectLst>
              </a:rPr>
              <a:t> How many trips per day?</a:t>
            </a:r>
            <a:endParaRPr lang="en-IN" sz="2200"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113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73B88E-2EED-48AD-A1AE-3EB489674378}"/>
              </a:ext>
            </a:extLst>
          </p:cNvPr>
          <p:cNvSpPr txBox="1"/>
          <p:nvPr/>
        </p:nvSpPr>
        <p:spPr>
          <a:xfrm>
            <a:off x="686933" y="0"/>
            <a:ext cx="5062065" cy="769441"/>
          </a:xfrm>
          <a:prstGeom prst="rect">
            <a:avLst/>
          </a:prstGeom>
          <a:noFill/>
        </p:spPr>
        <p:txBody>
          <a:bodyPr wrap="square">
            <a:spAutoFit/>
          </a:bodyPr>
          <a:lstStyle/>
          <a:p>
            <a:r>
              <a:rPr lang="en-US" sz="3600" b="1" dirty="0">
                <a:solidFill>
                  <a:schemeClr val="bg1"/>
                </a:solidFill>
                <a:latin typeface="Centaur" panose="02030504050205020304" pitchFamily="18" charset="0"/>
                <a:cs typeface="Calibri" panose="020F0502020204030204" pitchFamily="34" charset="0"/>
              </a:rPr>
              <a:t> </a:t>
            </a:r>
            <a:r>
              <a:rPr lang="en-US" sz="4400" b="1" dirty="0">
                <a:solidFill>
                  <a:schemeClr val="bg1"/>
                </a:solidFill>
                <a:latin typeface="Garamond" panose="02020404030301010803" pitchFamily="18" charset="0"/>
                <a:cs typeface="Times New Roman" panose="02020603050405020304" pitchFamily="18" charset="0"/>
              </a:rPr>
              <a:t>Problem Statement</a:t>
            </a:r>
            <a:endParaRPr lang="en-IN" sz="4400" b="1" dirty="0">
              <a:solidFill>
                <a:schemeClr val="bg1"/>
              </a:solidFill>
            </a:endParaRPr>
          </a:p>
        </p:txBody>
      </p:sp>
      <p:pic>
        <p:nvPicPr>
          <p:cNvPr id="3" name="Picture 2" descr="A picture containing text, sign, gauge&#10;&#10;Description automatically generated">
            <a:extLst>
              <a:ext uri="{FF2B5EF4-FFF2-40B4-BE49-F238E27FC236}">
                <a16:creationId xmlns:a16="http://schemas.microsoft.com/office/drawing/2014/main" id="{0D49A037-CE45-4B43-A23F-86E6ECA21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002" y="0"/>
            <a:ext cx="5748999" cy="6858000"/>
          </a:xfrm>
          <a:prstGeom prst="rect">
            <a:avLst/>
          </a:prstGeom>
        </p:spPr>
      </p:pic>
      <p:sp>
        <p:nvSpPr>
          <p:cNvPr id="5" name="TextBox 4">
            <a:extLst>
              <a:ext uri="{FF2B5EF4-FFF2-40B4-BE49-F238E27FC236}">
                <a16:creationId xmlns:a16="http://schemas.microsoft.com/office/drawing/2014/main" id="{AD47B7F2-DCC5-47C2-8533-61A9E39CAC65}"/>
              </a:ext>
            </a:extLst>
          </p:cNvPr>
          <p:cNvSpPr txBox="1"/>
          <p:nvPr/>
        </p:nvSpPr>
        <p:spPr>
          <a:xfrm>
            <a:off x="383457" y="1076631"/>
            <a:ext cx="6059545" cy="3139321"/>
          </a:xfrm>
          <a:prstGeom prst="rect">
            <a:avLst/>
          </a:prstGeom>
          <a:noFill/>
        </p:spPr>
        <p:txBody>
          <a:bodyPr wrap="square" rtlCol="0">
            <a:spAutoFit/>
          </a:bodyPr>
          <a:lstStyle/>
          <a:p>
            <a:pPr marL="285750" indent="-285750">
              <a:buClr>
                <a:srgbClr val="002060"/>
              </a:buClr>
              <a:buFont typeface="Wingdings" panose="05000000000000000000" pitchFamily="2" charset="2"/>
              <a:buChar char="q"/>
            </a:pPr>
            <a:r>
              <a:rPr lang="en-US" dirty="0">
                <a:solidFill>
                  <a:schemeClr val="bg1"/>
                </a:solidFill>
              </a:rPr>
              <a:t>In 2014 and 2015, the demand for Uber in New York City rose. This demand, however, may not be evenly spread, either locally or temporally.</a:t>
            </a:r>
          </a:p>
          <a:p>
            <a:pPr>
              <a:buClr>
                <a:srgbClr val="002060"/>
              </a:buClr>
            </a:pPr>
            <a:endParaRPr lang="en-US" dirty="0">
              <a:solidFill>
                <a:schemeClr val="bg1"/>
              </a:solidFill>
            </a:endParaRPr>
          </a:p>
          <a:p>
            <a:pPr marL="285750" indent="-285750">
              <a:buClr>
                <a:srgbClr val="002060"/>
              </a:buClr>
              <a:buFont typeface="Wingdings" panose="05000000000000000000" pitchFamily="2" charset="2"/>
              <a:buChar char="q"/>
            </a:pPr>
            <a:r>
              <a:rPr lang="en-US" dirty="0">
                <a:solidFill>
                  <a:schemeClr val="bg1"/>
                </a:solidFill>
              </a:rPr>
              <a:t>Uber is a taxi and transportation network that operates through an app. Passengers may have to wait a long period for a cab due to a lack of availability of cars, or the cab may be cancelled. </a:t>
            </a:r>
          </a:p>
          <a:p>
            <a:pPr marL="285750" indent="-285750">
              <a:buClr>
                <a:srgbClr val="002060"/>
              </a:buClr>
              <a:buFont typeface="Wingdings" panose="05000000000000000000" pitchFamily="2" charset="2"/>
              <a:buChar char="q"/>
            </a:pPr>
            <a:endParaRPr lang="en-US" dirty="0">
              <a:solidFill>
                <a:schemeClr val="bg1"/>
              </a:solidFill>
            </a:endParaRPr>
          </a:p>
          <a:p>
            <a:pPr marL="285750" indent="-285750">
              <a:buClr>
                <a:srgbClr val="002060"/>
              </a:buClr>
              <a:buFont typeface="Wingdings" panose="05000000000000000000" pitchFamily="2" charset="2"/>
              <a:buChar char="q"/>
            </a:pPr>
            <a:r>
              <a:rPr lang="en-US" b="0" i="0" dirty="0">
                <a:solidFill>
                  <a:srgbClr val="292929"/>
                </a:solidFill>
                <a:effectLst/>
              </a:rPr>
              <a:t>Overall, these issues impact the business of Uber, and it loses out on its revenue</a:t>
            </a:r>
            <a:r>
              <a:rPr lang="en-US" b="0" i="0" dirty="0">
                <a:solidFill>
                  <a:srgbClr val="292929"/>
                </a:solidFill>
                <a:effectLst/>
                <a:latin typeface="+mj-lt"/>
              </a:rPr>
              <a:t>.</a:t>
            </a:r>
            <a:endParaRPr lang="en-IN" dirty="0">
              <a:solidFill>
                <a:schemeClr val="bg1"/>
              </a:solidFill>
              <a:latin typeface="+mj-lt"/>
            </a:endParaRPr>
          </a:p>
        </p:txBody>
      </p:sp>
      <p:sp>
        <p:nvSpPr>
          <p:cNvPr id="2" name="Slide Number Placeholder 1">
            <a:extLst>
              <a:ext uri="{FF2B5EF4-FFF2-40B4-BE49-F238E27FC236}">
                <a16:creationId xmlns:a16="http://schemas.microsoft.com/office/drawing/2014/main" id="{339E5691-5F65-4413-8565-0F2F148331F1}"/>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6" name="Hexagon 5">
            <a:extLst>
              <a:ext uri="{FF2B5EF4-FFF2-40B4-BE49-F238E27FC236}">
                <a16:creationId xmlns:a16="http://schemas.microsoft.com/office/drawing/2014/main" id="{59E26F92-4057-455A-8931-03E45B320DFB}"/>
              </a:ext>
            </a:extLst>
          </p:cNvPr>
          <p:cNvSpPr/>
          <p:nvPr/>
        </p:nvSpPr>
        <p:spPr>
          <a:xfrm>
            <a:off x="-196476" y="6048183"/>
            <a:ext cx="984267" cy="823885"/>
          </a:xfrm>
          <a:prstGeom prst="hexagon">
            <a:avLst/>
          </a:prstGeom>
          <a:solidFill>
            <a:schemeClr val="tx2">
              <a:lumMod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20E69D1B-78C2-4AD8-8E93-6D22953C55BC}"/>
              </a:ext>
            </a:extLst>
          </p:cNvPr>
          <p:cNvSpPr/>
          <p:nvPr/>
        </p:nvSpPr>
        <p:spPr>
          <a:xfrm>
            <a:off x="577398" y="5499850"/>
            <a:ext cx="421408" cy="346731"/>
          </a:xfrm>
          <a:prstGeom prst="hexagon">
            <a:avLst/>
          </a:prstGeom>
          <a:solidFill>
            <a:srgbClr val="FF66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6BC4C693-6D26-433C-9230-C44051C3FC75}"/>
              </a:ext>
            </a:extLst>
          </p:cNvPr>
          <p:cNvSpPr/>
          <p:nvPr/>
        </p:nvSpPr>
        <p:spPr>
          <a:xfrm>
            <a:off x="998806" y="6048183"/>
            <a:ext cx="281354" cy="240075"/>
          </a:xfrm>
          <a:prstGeom prst="hexagon">
            <a:avLst/>
          </a:prstGeom>
          <a:solidFill>
            <a:srgbClr val="C00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85403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2B0277-2FAE-472F-AF5E-CC36D2B92C47}"/>
              </a:ext>
            </a:extLst>
          </p:cNvPr>
          <p:cNvSpPr>
            <a:spLocks noGrp="1"/>
          </p:cNvSpPr>
          <p:nvPr>
            <p:ph idx="1"/>
          </p:nvPr>
        </p:nvSpPr>
        <p:spPr>
          <a:xfrm>
            <a:off x="7226708" y="2374493"/>
            <a:ext cx="4827040" cy="2197510"/>
          </a:xfrm>
        </p:spPr>
        <p:txBody>
          <a:bodyPr>
            <a:normAutofit/>
          </a:bodyPr>
          <a:lstStyle/>
          <a:p>
            <a:r>
              <a:rPr lang="en-US" sz="2000" b="1" dirty="0">
                <a:solidFill>
                  <a:srgbClr val="0033CC"/>
                </a:solidFill>
              </a:rPr>
              <a:t>As we can see from the graph that September stands out to be the month were highest number of trips has been done, whereas April is the month were there are not much number of trips.</a:t>
            </a:r>
          </a:p>
        </p:txBody>
      </p:sp>
      <p:sp>
        <p:nvSpPr>
          <p:cNvPr id="4" name="Slide Number Placeholder 3">
            <a:extLst>
              <a:ext uri="{FF2B5EF4-FFF2-40B4-BE49-F238E27FC236}">
                <a16:creationId xmlns:a16="http://schemas.microsoft.com/office/drawing/2014/main" id="{9B73F2E1-414D-4C13-BE50-1801FC726CF9}"/>
              </a:ext>
            </a:extLst>
          </p:cNvPr>
          <p:cNvSpPr>
            <a:spLocks noGrp="1"/>
          </p:cNvSpPr>
          <p:nvPr>
            <p:ph type="sldNum" sz="quarter" idx="12"/>
          </p:nvPr>
        </p:nvSpPr>
        <p:spPr/>
        <p:txBody>
          <a:bodyPr/>
          <a:lstStyle/>
          <a:p>
            <a:fld id="{DBA1B0FB-D917-4C8C-928F-313BD683BF39}" type="slidenum">
              <a:rPr lang="en-US" smtClean="0"/>
              <a:t>40</a:t>
            </a:fld>
            <a:endParaRPr lang="en-US"/>
          </a:p>
        </p:txBody>
      </p:sp>
      <p:sp>
        <p:nvSpPr>
          <p:cNvPr id="5" name="Title 1">
            <a:extLst>
              <a:ext uri="{FF2B5EF4-FFF2-40B4-BE49-F238E27FC236}">
                <a16:creationId xmlns:a16="http://schemas.microsoft.com/office/drawing/2014/main" id="{59471072-268F-45A9-BD5C-8DC859302142}"/>
              </a:ext>
            </a:extLst>
          </p:cNvPr>
          <p:cNvSpPr txBox="1">
            <a:spLocks/>
          </p:cNvSpPr>
          <p:nvPr/>
        </p:nvSpPr>
        <p:spPr>
          <a:xfrm>
            <a:off x="498546" y="97787"/>
            <a:ext cx="11693454" cy="6636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500" b="1" dirty="0">
                <a:solidFill>
                  <a:schemeClr val="bg1"/>
                </a:solidFill>
                <a:latin typeface="Garamond" panose="02020404030301010803" pitchFamily="18" charset="0"/>
              </a:rPr>
              <a:t>7) Trips per month</a:t>
            </a:r>
          </a:p>
        </p:txBody>
      </p:sp>
      <p:pic>
        <p:nvPicPr>
          <p:cNvPr id="7" name="Picture 6" descr="Chart, bar chart&#10;&#10;Description automatically generated">
            <a:extLst>
              <a:ext uri="{FF2B5EF4-FFF2-40B4-BE49-F238E27FC236}">
                <a16:creationId xmlns:a16="http://schemas.microsoft.com/office/drawing/2014/main" id="{71092438-EA2F-44A8-B135-666CA09EC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44" y="1175386"/>
            <a:ext cx="6646008" cy="5682614"/>
          </a:xfrm>
          <a:prstGeom prst="rect">
            <a:avLst/>
          </a:prstGeom>
        </p:spPr>
      </p:pic>
      <p:sp>
        <p:nvSpPr>
          <p:cNvPr id="8" name="TextBox 7">
            <a:extLst>
              <a:ext uri="{FF2B5EF4-FFF2-40B4-BE49-F238E27FC236}">
                <a16:creationId xmlns:a16="http://schemas.microsoft.com/office/drawing/2014/main" id="{1CC6BA1A-209C-4EE5-AF05-9631DBA787F0}"/>
              </a:ext>
            </a:extLst>
          </p:cNvPr>
          <p:cNvSpPr txBox="1"/>
          <p:nvPr/>
        </p:nvSpPr>
        <p:spPr>
          <a:xfrm>
            <a:off x="7040153" y="1753046"/>
            <a:ext cx="4740036" cy="430887"/>
          </a:xfrm>
          <a:prstGeom prst="rect">
            <a:avLst/>
          </a:prstGeom>
          <a:noFill/>
        </p:spPr>
        <p:txBody>
          <a:bodyPr wrap="square">
            <a:spAutoFit/>
          </a:bodyPr>
          <a:lstStyle/>
          <a:p>
            <a:pPr marL="285750" indent="-285750">
              <a:buClr>
                <a:srgbClr val="FFCC00"/>
              </a:buClr>
              <a:buFont typeface="Wingdings" panose="05000000000000000000" pitchFamily="2" charset="2"/>
              <a:buChar char="q"/>
            </a:pPr>
            <a:r>
              <a:rPr lang="en-US" sz="2200" b="1" dirty="0">
                <a:solidFill>
                  <a:schemeClr val="bg1">
                    <a:lumMod val="95000"/>
                    <a:lumOff val="5000"/>
                  </a:schemeClr>
                </a:solidFill>
                <a:effectLst>
                  <a:outerShdw blurRad="38100" dist="38100" dir="2700000" algn="tl">
                    <a:srgbClr val="000000">
                      <a:alpha val="43137"/>
                    </a:srgbClr>
                  </a:outerShdw>
                </a:effectLst>
              </a:rPr>
              <a:t> How many trips per month?</a:t>
            </a:r>
            <a:endParaRPr lang="en-IN" sz="2200"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30814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958DA7-1EE3-4552-B601-EAC5FD77895E}"/>
              </a:ext>
            </a:extLst>
          </p:cNvPr>
          <p:cNvSpPr>
            <a:spLocks noGrp="1"/>
          </p:cNvSpPr>
          <p:nvPr>
            <p:ph type="sldNum" sz="quarter" idx="12"/>
          </p:nvPr>
        </p:nvSpPr>
        <p:spPr/>
        <p:txBody>
          <a:bodyPr/>
          <a:lstStyle/>
          <a:p>
            <a:fld id="{DBA1B0FB-D917-4C8C-928F-313BD683BF39}" type="slidenum">
              <a:rPr lang="en-US" smtClean="0"/>
              <a:t>41</a:t>
            </a:fld>
            <a:endParaRPr lang="en-US"/>
          </a:p>
        </p:txBody>
      </p:sp>
      <p:sp>
        <p:nvSpPr>
          <p:cNvPr id="5" name="Content Placeholder 2">
            <a:extLst>
              <a:ext uri="{FF2B5EF4-FFF2-40B4-BE49-F238E27FC236}">
                <a16:creationId xmlns:a16="http://schemas.microsoft.com/office/drawing/2014/main" id="{72022D91-012D-48AA-9AC6-537936216F62}"/>
              </a:ext>
            </a:extLst>
          </p:cNvPr>
          <p:cNvSpPr>
            <a:spLocks noGrp="1"/>
          </p:cNvSpPr>
          <p:nvPr>
            <p:ph idx="1"/>
          </p:nvPr>
        </p:nvSpPr>
        <p:spPr>
          <a:xfrm>
            <a:off x="7637132" y="2502479"/>
            <a:ext cx="4463845" cy="2250100"/>
          </a:xfrm>
        </p:spPr>
        <p:txBody>
          <a:bodyPr>
            <a:normAutofit/>
          </a:bodyPr>
          <a:lstStyle/>
          <a:p>
            <a:r>
              <a:rPr lang="en-US" sz="2000" b="1" dirty="0">
                <a:solidFill>
                  <a:srgbClr val="0033CC"/>
                </a:solidFill>
              </a:rPr>
              <a:t>As shown by the the graph, </a:t>
            </a:r>
            <a:r>
              <a:rPr lang="en-US" sz="2000" b="1" dirty="0" err="1">
                <a:solidFill>
                  <a:srgbClr val="0033CC"/>
                </a:solidFill>
              </a:rPr>
              <a:t>Weiter</a:t>
            </a:r>
            <a:r>
              <a:rPr lang="en-US" sz="2000" b="1" dirty="0">
                <a:solidFill>
                  <a:srgbClr val="0033CC"/>
                </a:solidFill>
              </a:rPr>
              <a:t> is the most popular base in comparison to the others, and its demand is growing month by month as it has increasing trend.</a:t>
            </a:r>
            <a:endParaRPr lang="en-CA" sz="2000" b="1" dirty="0">
              <a:solidFill>
                <a:srgbClr val="0033CC"/>
              </a:solidFill>
            </a:endParaRPr>
          </a:p>
          <a:p>
            <a:pPr marL="0" indent="0">
              <a:buNone/>
            </a:pPr>
            <a:endParaRPr lang="en-US" dirty="0">
              <a:solidFill>
                <a:schemeClr val="bg1">
                  <a:alpha val="60000"/>
                </a:schemeClr>
              </a:solidFill>
            </a:endParaRPr>
          </a:p>
        </p:txBody>
      </p:sp>
      <p:sp>
        <p:nvSpPr>
          <p:cNvPr id="6" name="Title 1">
            <a:extLst>
              <a:ext uri="{FF2B5EF4-FFF2-40B4-BE49-F238E27FC236}">
                <a16:creationId xmlns:a16="http://schemas.microsoft.com/office/drawing/2014/main" id="{E7330F3F-794F-4A4B-A4B4-FB5F2C2B97B1}"/>
              </a:ext>
            </a:extLst>
          </p:cNvPr>
          <p:cNvSpPr txBox="1">
            <a:spLocks/>
          </p:cNvSpPr>
          <p:nvPr/>
        </p:nvSpPr>
        <p:spPr>
          <a:xfrm>
            <a:off x="498546" y="97787"/>
            <a:ext cx="11693454" cy="6636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500" b="1" dirty="0">
                <a:solidFill>
                  <a:schemeClr val="bg1"/>
                </a:solidFill>
                <a:latin typeface="Garamond" panose="02020404030301010803" pitchFamily="18" charset="0"/>
              </a:rPr>
              <a:t>8) Analyze which base number gets popular by month</a:t>
            </a:r>
          </a:p>
        </p:txBody>
      </p:sp>
      <p:pic>
        <p:nvPicPr>
          <p:cNvPr id="8" name="Picture 7" descr="Chart, line chart&#10;&#10;Description automatically generated">
            <a:extLst>
              <a:ext uri="{FF2B5EF4-FFF2-40B4-BE49-F238E27FC236}">
                <a16:creationId xmlns:a16="http://schemas.microsoft.com/office/drawing/2014/main" id="{48141350-F4C1-4FF4-80C2-F2C887D20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87" y="1135626"/>
            <a:ext cx="7303181" cy="5624587"/>
          </a:xfrm>
          <a:prstGeom prst="rect">
            <a:avLst/>
          </a:prstGeom>
        </p:spPr>
      </p:pic>
      <p:sp>
        <p:nvSpPr>
          <p:cNvPr id="9" name="TextBox 8">
            <a:extLst>
              <a:ext uri="{FF2B5EF4-FFF2-40B4-BE49-F238E27FC236}">
                <a16:creationId xmlns:a16="http://schemas.microsoft.com/office/drawing/2014/main" id="{05820CC4-4C91-4212-AB05-00753B3397FD}"/>
              </a:ext>
            </a:extLst>
          </p:cNvPr>
          <p:cNvSpPr txBox="1"/>
          <p:nvPr/>
        </p:nvSpPr>
        <p:spPr>
          <a:xfrm>
            <a:off x="7474972" y="1646082"/>
            <a:ext cx="4740036" cy="769441"/>
          </a:xfrm>
          <a:prstGeom prst="rect">
            <a:avLst/>
          </a:prstGeom>
          <a:noFill/>
        </p:spPr>
        <p:txBody>
          <a:bodyPr wrap="square">
            <a:spAutoFit/>
          </a:bodyPr>
          <a:lstStyle/>
          <a:p>
            <a:pPr marL="285750" indent="-285750">
              <a:buClr>
                <a:srgbClr val="FFCC00"/>
              </a:buClr>
              <a:buFont typeface="Wingdings" panose="05000000000000000000" pitchFamily="2" charset="2"/>
              <a:buChar char="q"/>
            </a:pPr>
            <a:r>
              <a:rPr lang="en-US" sz="2200" b="1" dirty="0">
                <a:solidFill>
                  <a:schemeClr val="bg1">
                    <a:lumMod val="95000"/>
                    <a:lumOff val="5000"/>
                  </a:schemeClr>
                </a:solidFill>
                <a:effectLst>
                  <a:outerShdw blurRad="38100" dist="38100" dir="2700000" algn="tl">
                    <a:srgbClr val="000000">
                      <a:alpha val="43137"/>
                    </a:srgbClr>
                  </a:outerShdw>
                </a:effectLst>
              </a:rPr>
              <a:t> Which base number gets more popular by month?</a:t>
            </a:r>
            <a:endParaRPr lang="en-IN" sz="2200"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0013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95000"/>
          </a:schemeClr>
        </a:solidFill>
        <a:effectLst/>
      </p:bgPr>
    </p:bg>
    <p:spTree>
      <p:nvGrpSpPr>
        <p:cNvPr id="1" name=""/>
        <p:cNvGrpSpPr/>
        <p:nvPr/>
      </p:nvGrpSpPr>
      <p:grpSpPr>
        <a:xfrm>
          <a:off x="0" y="0"/>
          <a:ext cx="0" cy="0"/>
          <a:chOff x="0" y="0"/>
          <a:chExt cx="0" cy="0"/>
        </a:xfrm>
      </p:grpSpPr>
      <p:pic>
        <p:nvPicPr>
          <p:cNvPr id="8" name="Content Placeholder 7" descr="Chart&#10;&#10;Description automatically generated">
            <a:extLst>
              <a:ext uri="{FF2B5EF4-FFF2-40B4-BE49-F238E27FC236}">
                <a16:creationId xmlns:a16="http://schemas.microsoft.com/office/drawing/2014/main" id="{37F54090-4929-43F3-A566-D71D1265D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78" y="977916"/>
            <a:ext cx="7079225" cy="5529296"/>
          </a:xfrm>
        </p:spPr>
      </p:pic>
      <p:sp>
        <p:nvSpPr>
          <p:cNvPr id="4" name="Slide Number Placeholder 3">
            <a:extLst>
              <a:ext uri="{FF2B5EF4-FFF2-40B4-BE49-F238E27FC236}">
                <a16:creationId xmlns:a16="http://schemas.microsoft.com/office/drawing/2014/main" id="{8A82F5BE-B912-4B5C-8748-72434DD0470C}"/>
              </a:ext>
            </a:extLst>
          </p:cNvPr>
          <p:cNvSpPr>
            <a:spLocks noGrp="1"/>
          </p:cNvSpPr>
          <p:nvPr>
            <p:ph type="sldNum" sz="quarter" idx="12"/>
          </p:nvPr>
        </p:nvSpPr>
        <p:spPr/>
        <p:txBody>
          <a:bodyPr/>
          <a:lstStyle/>
          <a:p>
            <a:fld id="{DBA1B0FB-D917-4C8C-928F-313BD683BF39}" type="slidenum">
              <a:rPr lang="en-US" smtClean="0"/>
              <a:t>42</a:t>
            </a:fld>
            <a:endParaRPr lang="en-US"/>
          </a:p>
        </p:txBody>
      </p:sp>
      <p:sp>
        <p:nvSpPr>
          <p:cNvPr id="5" name="Content Placeholder 2">
            <a:extLst>
              <a:ext uri="{FF2B5EF4-FFF2-40B4-BE49-F238E27FC236}">
                <a16:creationId xmlns:a16="http://schemas.microsoft.com/office/drawing/2014/main" id="{EE7E98FC-E8F6-4D07-A309-B87AA78EB46A}"/>
              </a:ext>
            </a:extLst>
          </p:cNvPr>
          <p:cNvSpPr txBox="1">
            <a:spLocks/>
          </p:cNvSpPr>
          <p:nvPr/>
        </p:nvSpPr>
        <p:spPr>
          <a:xfrm>
            <a:off x="7492181" y="2728451"/>
            <a:ext cx="4537586" cy="2064775"/>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0033CC">
                    <a:alpha val="60000"/>
                  </a:srgbClr>
                </a:solidFill>
              </a:rPr>
              <a:t>As can be seen, on Tuesday at 40.744 latitude, there are more travelers during rush hour, which lasts roughly 10 hours.</a:t>
            </a:r>
            <a:endParaRPr lang="en-CA" sz="2000" b="1" dirty="0">
              <a:solidFill>
                <a:srgbClr val="0033CC">
                  <a:alpha val="60000"/>
                </a:srgbClr>
              </a:solidFill>
            </a:endParaRPr>
          </a:p>
        </p:txBody>
      </p:sp>
      <p:sp>
        <p:nvSpPr>
          <p:cNvPr id="6" name="Title 1">
            <a:extLst>
              <a:ext uri="{FF2B5EF4-FFF2-40B4-BE49-F238E27FC236}">
                <a16:creationId xmlns:a16="http://schemas.microsoft.com/office/drawing/2014/main" id="{7039337F-78B1-4799-BE89-957A1F412DC6}"/>
              </a:ext>
            </a:extLst>
          </p:cNvPr>
          <p:cNvSpPr txBox="1">
            <a:spLocks/>
          </p:cNvSpPr>
          <p:nvPr/>
        </p:nvSpPr>
        <p:spPr>
          <a:xfrm>
            <a:off x="498546" y="97787"/>
            <a:ext cx="11693454" cy="6636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500" b="1" dirty="0">
                <a:solidFill>
                  <a:schemeClr val="bg1"/>
                </a:solidFill>
                <a:latin typeface="Garamond" panose="02020404030301010803" pitchFamily="18" charset="0"/>
              </a:rPr>
              <a:t>9) Analyzing rush hours on location </a:t>
            </a:r>
          </a:p>
        </p:txBody>
      </p:sp>
      <p:sp>
        <p:nvSpPr>
          <p:cNvPr id="9" name="TextBox 8">
            <a:extLst>
              <a:ext uri="{FF2B5EF4-FFF2-40B4-BE49-F238E27FC236}">
                <a16:creationId xmlns:a16="http://schemas.microsoft.com/office/drawing/2014/main" id="{FCEF36D0-903C-4D30-9815-F2400126DCDC}"/>
              </a:ext>
            </a:extLst>
          </p:cNvPr>
          <p:cNvSpPr txBox="1"/>
          <p:nvPr/>
        </p:nvSpPr>
        <p:spPr>
          <a:xfrm>
            <a:off x="7301402" y="1706009"/>
            <a:ext cx="4740036" cy="769441"/>
          </a:xfrm>
          <a:prstGeom prst="rect">
            <a:avLst/>
          </a:prstGeom>
          <a:noFill/>
        </p:spPr>
        <p:txBody>
          <a:bodyPr wrap="square">
            <a:spAutoFit/>
          </a:bodyPr>
          <a:lstStyle/>
          <a:p>
            <a:pPr marL="285750" indent="-285750">
              <a:buClr>
                <a:srgbClr val="FFCC00"/>
              </a:buClr>
              <a:buFont typeface="Wingdings" panose="05000000000000000000" pitchFamily="2" charset="2"/>
              <a:buChar char="q"/>
            </a:pPr>
            <a:r>
              <a:rPr lang="en-US" sz="2200" b="1" dirty="0">
                <a:solidFill>
                  <a:schemeClr val="bg1">
                    <a:lumMod val="95000"/>
                    <a:lumOff val="5000"/>
                  </a:schemeClr>
                </a:solidFill>
                <a:effectLst>
                  <a:outerShdw blurRad="38100" dist="38100" dir="2700000" algn="tl">
                    <a:srgbClr val="000000">
                      <a:alpha val="43137"/>
                    </a:srgbClr>
                  </a:outerShdw>
                </a:effectLst>
              </a:rPr>
              <a:t>  </a:t>
            </a:r>
            <a:r>
              <a:rPr lang="en-US" sz="2200" b="1" dirty="0">
                <a:solidFill>
                  <a:schemeClr val="bg1"/>
                </a:solidFill>
                <a:effectLst>
                  <a:outerShdw blurRad="38100" dist="38100" dir="2700000" algn="tl">
                    <a:srgbClr val="000000">
                      <a:alpha val="43137"/>
                    </a:srgbClr>
                  </a:outerShdw>
                </a:effectLst>
              </a:rPr>
              <a:t>On which location the more rush in hour </a:t>
            </a:r>
            <a:r>
              <a:rPr lang="en-US" sz="2200" b="1" dirty="0">
                <a:solidFill>
                  <a:schemeClr val="bg1">
                    <a:lumMod val="95000"/>
                    <a:lumOff val="5000"/>
                  </a:schemeClr>
                </a:solidFill>
                <a:effectLst>
                  <a:outerShdw blurRad="38100" dist="38100" dir="2700000" algn="tl">
                    <a:srgbClr val="000000">
                      <a:alpha val="43137"/>
                    </a:srgbClr>
                  </a:outerShdw>
                </a:effectLst>
              </a:rPr>
              <a:t>?</a:t>
            </a:r>
            <a:endParaRPr lang="en-IN" sz="2200"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415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0DC879-7023-472A-82D8-F55FADF3D91A}"/>
              </a:ext>
            </a:extLst>
          </p:cNvPr>
          <p:cNvSpPr txBox="1"/>
          <p:nvPr/>
        </p:nvSpPr>
        <p:spPr>
          <a:xfrm>
            <a:off x="4215428" y="0"/>
            <a:ext cx="5062065" cy="769441"/>
          </a:xfrm>
          <a:prstGeom prst="rect">
            <a:avLst/>
          </a:prstGeom>
          <a:noFill/>
        </p:spPr>
        <p:txBody>
          <a:bodyPr wrap="square">
            <a:spAutoFit/>
          </a:bodyPr>
          <a:lstStyle/>
          <a:p>
            <a:r>
              <a:rPr lang="en-US" sz="3600" b="1" dirty="0">
                <a:solidFill>
                  <a:schemeClr val="bg1"/>
                </a:solidFill>
                <a:latin typeface="Centaur" panose="02030504050205020304" pitchFamily="18" charset="0"/>
                <a:cs typeface="Calibri" panose="020F0502020204030204" pitchFamily="34" charset="0"/>
              </a:rPr>
              <a:t> </a:t>
            </a:r>
            <a:r>
              <a:rPr lang="en-US" sz="4400" b="1" dirty="0">
                <a:solidFill>
                  <a:schemeClr val="bg1"/>
                </a:solidFill>
                <a:latin typeface="Garamond" panose="02020404030301010803" pitchFamily="18" charset="0"/>
                <a:cs typeface="Times New Roman" panose="02020603050405020304" pitchFamily="18" charset="0"/>
              </a:rPr>
              <a:t>Project Proposal</a:t>
            </a:r>
            <a:endParaRPr lang="en-IN" sz="4400" b="1" dirty="0">
              <a:solidFill>
                <a:schemeClr val="bg1"/>
              </a:solidFill>
            </a:endParaRPr>
          </a:p>
        </p:txBody>
      </p:sp>
      <p:pic>
        <p:nvPicPr>
          <p:cNvPr id="6" name="Picture 5" descr="Diagram&#10;&#10;Description automatically generated">
            <a:extLst>
              <a:ext uri="{FF2B5EF4-FFF2-40B4-BE49-F238E27FC236}">
                <a16:creationId xmlns:a16="http://schemas.microsoft.com/office/drawing/2014/main" id="{E12D3CD6-8E20-421C-96D6-FA877BDAB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7" y="1434905"/>
            <a:ext cx="5611245" cy="3704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B2B444-7D0F-4867-97C1-A3E8A4AA0CD7}"/>
              </a:ext>
            </a:extLst>
          </p:cNvPr>
          <p:cNvSpPr txBox="1"/>
          <p:nvPr/>
        </p:nvSpPr>
        <p:spPr>
          <a:xfrm>
            <a:off x="6319371" y="1297858"/>
            <a:ext cx="5715314" cy="4754571"/>
          </a:xfrm>
          <a:prstGeom prst="rect">
            <a:avLst/>
          </a:prstGeom>
          <a:noFill/>
        </p:spPr>
        <p:txBody>
          <a:bodyPr wrap="square" rtlCol="0">
            <a:spAutoFit/>
          </a:bodyPr>
          <a:lstStyle/>
          <a:p>
            <a:pPr marL="285750" indent="-285750">
              <a:lnSpc>
                <a:spcPct val="150000"/>
              </a:lnSpc>
              <a:buClr>
                <a:srgbClr val="CC0066"/>
              </a:buClr>
              <a:buFont typeface="Wingdings" panose="05000000000000000000" pitchFamily="2" charset="2"/>
              <a:buChar char="q"/>
            </a:pPr>
            <a:r>
              <a:rPr lang="en-US" dirty="0">
                <a:solidFill>
                  <a:schemeClr val="bg1"/>
                </a:solidFill>
              </a:rPr>
              <a:t>In this project, our primary approach is to use Exploratory Data Analysis (EDA) </a:t>
            </a:r>
            <a:r>
              <a:rPr lang="en-US" b="0" i="0" dirty="0">
                <a:solidFill>
                  <a:srgbClr val="292929"/>
                </a:solidFill>
                <a:effectLst/>
              </a:rPr>
              <a:t>to identify problems or suggestion</a:t>
            </a:r>
            <a:r>
              <a:rPr lang="en-US" dirty="0">
                <a:solidFill>
                  <a:schemeClr val="bg1"/>
                </a:solidFill>
              </a:rPr>
              <a:t>, Data Cleaning, and add Visualization by </a:t>
            </a:r>
            <a:r>
              <a:rPr lang="en-US" b="0" i="0" dirty="0">
                <a:solidFill>
                  <a:srgbClr val="292929"/>
                </a:solidFill>
                <a:effectLst/>
              </a:rPr>
              <a:t>plotting various graphs with proper aesthetics and geometry, clearly displaying important insights.</a:t>
            </a:r>
          </a:p>
          <a:p>
            <a:pPr marL="742950" lvl="1" indent="-285750">
              <a:lnSpc>
                <a:spcPct val="200000"/>
              </a:lnSpc>
              <a:buClr>
                <a:srgbClr val="CC0066"/>
              </a:buClr>
              <a:buFont typeface="Wingdings" panose="05000000000000000000" pitchFamily="2" charset="2"/>
              <a:buChar char="§"/>
            </a:pPr>
            <a:endParaRPr lang="en-US" b="0" i="0" dirty="0">
              <a:solidFill>
                <a:srgbClr val="292929"/>
              </a:solidFill>
              <a:effectLst/>
            </a:endParaRPr>
          </a:p>
          <a:p>
            <a:pPr marL="742950" lvl="1" indent="-285750">
              <a:lnSpc>
                <a:spcPct val="150000"/>
              </a:lnSpc>
              <a:buClr>
                <a:srgbClr val="CC0066"/>
              </a:buClr>
              <a:buFont typeface="Wingdings" panose="05000000000000000000" pitchFamily="2" charset="2"/>
              <a:buChar char="§"/>
            </a:pPr>
            <a:r>
              <a:rPr lang="en-IN" dirty="0">
                <a:solidFill>
                  <a:schemeClr val="bg1"/>
                </a:solidFill>
              </a:rPr>
              <a:t>Identifying the problems which is useful to maintain demand and supply for customers.</a:t>
            </a:r>
          </a:p>
          <a:p>
            <a:pPr marL="742950" lvl="1" indent="-285750">
              <a:lnSpc>
                <a:spcPct val="150000"/>
              </a:lnSpc>
              <a:buClr>
                <a:srgbClr val="CC0066"/>
              </a:buClr>
              <a:buFont typeface="Wingdings" panose="05000000000000000000" pitchFamily="2" charset="2"/>
              <a:buChar char="§"/>
            </a:pPr>
            <a:r>
              <a:rPr lang="en-IN" dirty="0">
                <a:solidFill>
                  <a:schemeClr val="bg1"/>
                </a:solidFill>
              </a:rPr>
              <a:t>Try to provide more efficient solutions which is direct benefit to Uber and their customers.</a:t>
            </a:r>
          </a:p>
        </p:txBody>
      </p:sp>
      <p:sp>
        <p:nvSpPr>
          <p:cNvPr id="2" name="Slide Number Placeholder 1">
            <a:extLst>
              <a:ext uri="{FF2B5EF4-FFF2-40B4-BE49-F238E27FC236}">
                <a16:creationId xmlns:a16="http://schemas.microsoft.com/office/drawing/2014/main" id="{260F8165-ABD1-4148-9DBC-F351F7963932}"/>
              </a:ext>
            </a:extLst>
          </p:cNvPr>
          <p:cNvSpPr>
            <a:spLocks noGrp="1"/>
          </p:cNvSpPr>
          <p:nvPr>
            <p:ph type="sldNum" sz="quarter" idx="12"/>
          </p:nvPr>
        </p:nvSpPr>
        <p:spPr/>
        <p:txBody>
          <a:bodyPr/>
          <a:lstStyle/>
          <a:p>
            <a:fld id="{DBA1B0FB-D917-4C8C-928F-313BD683BF39}" type="slidenum">
              <a:rPr lang="en-US" smtClean="0">
                <a:solidFill>
                  <a:schemeClr val="bg1">
                    <a:alpha val="80000"/>
                  </a:schemeClr>
                </a:solidFill>
              </a:rPr>
              <a:t>5</a:t>
            </a:fld>
            <a:endParaRPr lang="en-US" dirty="0">
              <a:solidFill>
                <a:schemeClr val="bg1">
                  <a:alpha val="80000"/>
                </a:schemeClr>
              </a:solidFill>
            </a:endParaRPr>
          </a:p>
        </p:txBody>
      </p:sp>
    </p:spTree>
    <p:extLst>
      <p:ext uri="{BB962C8B-B14F-4D97-AF65-F5344CB8AC3E}">
        <p14:creationId xmlns:p14="http://schemas.microsoft.com/office/powerpoint/2010/main" val="3199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DA9D77-9A19-4FEC-ABCA-26CA9C3051F5}"/>
              </a:ext>
            </a:extLst>
          </p:cNvPr>
          <p:cNvSpPr txBox="1"/>
          <p:nvPr/>
        </p:nvSpPr>
        <p:spPr>
          <a:xfrm>
            <a:off x="4260461" y="25998"/>
            <a:ext cx="4076133" cy="830997"/>
          </a:xfrm>
          <a:prstGeom prst="rect">
            <a:avLst/>
          </a:prstGeom>
          <a:noFill/>
        </p:spPr>
        <p:txBody>
          <a:bodyPr wrap="square">
            <a:spAutoFit/>
          </a:bodyPr>
          <a:lstStyle/>
          <a:p>
            <a:r>
              <a:rPr lang="en-US" sz="4800" b="1" dirty="0">
                <a:solidFill>
                  <a:schemeClr val="bg1"/>
                </a:solidFill>
                <a:latin typeface="Garamond" panose="02020404030301010803" pitchFamily="18" charset="0"/>
              </a:rPr>
              <a:t>Dataset Source</a:t>
            </a:r>
            <a:endParaRPr lang="en-IN" sz="5400" b="1" dirty="0">
              <a:solidFill>
                <a:schemeClr val="bg1"/>
              </a:solidFill>
              <a:latin typeface="Garamond" panose="02020404030301010803" pitchFamily="18" charset="0"/>
            </a:endParaRPr>
          </a:p>
        </p:txBody>
      </p:sp>
      <p:sp>
        <p:nvSpPr>
          <p:cNvPr id="6" name="TextBox 5">
            <a:extLst>
              <a:ext uri="{FF2B5EF4-FFF2-40B4-BE49-F238E27FC236}">
                <a16:creationId xmlns:a16="http://schemas.microsoft.com/office/drawing/2014/main" id="{8739E201-F8B9-47E8-9C1E-E7A5AE9CA68F}"/>
              </a:ext>
            </a:extLst>
          </p:cNvPr>
          <p:cNvSpPr txBox="1"/>
          <p:nvPr/>
        </p:nvSpPr>
        <p:spPr bwMode="auto">
          <a:xfrm>
            <a:off x="1026942" y="1364567"/>
            <a:ext cx="10832123" cy="1938992"/>
          </a:xfrm>
          <a:prstGeom prst="rect">
            <a:avLst/>
          </a:prstGeom>
          <a:noFill/>
        </p:spPr>
        <p:txBody>
          <a:bodyPr wrap="square" rtlCol="0">
            <a:spAutoFit/>
          </a:bodyPr>
          <a:lstStyle/>
          <a:p>
            <a:pPr marL="285750" indent="-285750">
              <a:buClr>
                <a:srgbClr val="FFC000"/>
              </a:buClr>
              <a:buFont typeface="Wingdings" panose="05000000000000000000" pitchFamily="2" charset="2"/>
              <a:buChar char="q"/>
            </a:pPr>
            <a:r>
              <a:rPr lang="en-US" sz="2400" b="1" dirty="0">
                <a:solidFill>
                  <a:schemeClr val="bg1"/>
                </a:solidFill>
              </a:rPr>
              <a:t> How was the data collected?</a:t>
            </a:r>
          </a:p>
          <a:p>
            <a:pPr marL="342900" indent="-342900">
              <a:lnSpc>
                <a:spcPct val="150000"/>
              </a:lnSpc>
              <a:buClr>
                <a:srgbClr val="FFC000"/>
              </a:buClr>
              <a:buFont typeface="Wingdings" panose="05000000000000000000" pitchFamily="2" charset="2"/>
              <a:buChar char="Ø"/>
            </a:pPr>
            <a:r>
              <a:rPr lang="en-US" sz="2400" dirty="0">
                <a:solidFill>
                  <a:schemeClr val="bg1"/>
                </a:solidFill>
              </a:rPr>
              <a:t>The dataset of Uber Pickups in NYC, we find from the “data.world”.</a:t>
            </a:r>
          </a:p>
          <a:p>
            <a:pPr marL="342900" indent="-342900">
              <a:lnSpc>
                <a:spcPct val="150000"/>
              </a:lnSpc>
              <a:buClr>
                <a:srgbClr val="FFC000"/>
              </a:buClr>
              <a:buFont typeface="Wingdings" panose="05000000000000000000" pitchFamily="2" charset="2"/>
              <a:buChar char="Ø"/>
            </a:pPr>
            <a:r>
              <a:rPr lang="en-US" sz="2400" dirty="0">
                <a:solidFill>
                  <a:schemeClr val="bg1"/>
                </a:solidFill>
                <a:hlinkClick r:id="rId2"/>
              </a:rPr>
              <a:t>https://data.world/data-society/uber-pickups-in-nyc</a:t>
            </a:r>
            <a:endParaRPr lang="en-US" sz="2400" dirty="0">
              <a:solidFill>
                <a:schemeClr val="bg1"/>
              </a:solidFill>
            </a:endParaRPr>
          </a:p>
          <a:p>
            <a:pPr>
              <a:buClr>
                <a:srgbClr val="FFC000"/>
              </a:buClr>
            </a:pPr>
            <a:endParaRPr lang="en-IN" sz="2400" b="1" dirty="0">
              <a:solidFill>
                <a:schemeClr val="bg1"/>
              </a:solidFill>
            </a:endParaRPr>
          </a:p>
        </p:txBody>
      </p:sp>
      <p:sp>
        <p:nvSpPr>
          <p:cNvPr id="2" name="Slide Number Placeholder 1">
            <a:extLst>
              <a:ext uri="{FF2B5EF4-FFF2-40B4-BE49-F238E27FC236}">
                <a16:creationId xmlns:a16="http://schemas.microsoft.com/office/drawing/2014/main" id="{BDB4FC70-F055-49B5-A0C9-FCD2A4D32842}"/>
              </a:ext>
            </a:extLst>
          </p:cNvPr>
          <p:cNvSpPr>
            <a:spLocks noGrp="1"/>
          </p:cNvSpPr>
          <p:nvPr>
            <p:ph type="sldNum" sz="quarter" idx="12"/>
          </p:nvPr>
        </p:nvSpPr>
        <p:spPr/>
        <p:txBody>
          <a:bodyPr/>
          <a:lstStyle/>
          <a:p>
            <a:fld id="{DBA1B0FB-D917-4C8C-928F-313BD683BF39}" type="slidenum">
              <a:rPr lang="en-US" smtClean="0">
                <a:solidFill>
                  <a:schemeClr val="bg1">
                    <a:alpha val="80000"/>
                  </a:schemeClr>
                </a:solidFill>
              </a:rPr>
              <a:t>6</a:t>
            </a:fld>
            <a:endParaRPr lang="en-US" dirty="0">
              <a:solidFill>
                <a:schemeClr val="bg1">
                  <a:alpha val="80000"/>
                </a:schemeClr>
              </a:solidFill>
            </a:endParaRPr>
          </a:p>
        </p:txBody>
      </p:sp>
      <p:pic>
        <p:nvPicPr>
          <p:cNvPr id="5" name="Graphic 4" descr="Research outline">
            <a:extLst>
              <a:ext uri="{FF2B5EF4-FFF2-40B4-BE49-F238E27FC236}">
                <a16:creationId xmlns:a16="http://schemas.microsoft.com/office/drawing/2014/main" id="{D52F94C8-A094-405E-9974-F3077A01BD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75974" y="3137432"/>
            <a:ext cx="3516026" cy="3369780"/>
          </a:xfrm>
          <a:prstGeom prst="rect">
            <a:avLst/>
          </a:prstGeom>
        </p:spPr>
      </p:pic>
      <p:pic>
        <p:nvPicPr>
          <p:cNvPr id="7" name="Picture 6">
            <a:extLst>
              <a:ext uri="{FF2B5EF4-FFF2-40B4-BE49-F238E27FC236}">
                <a16:creationId xmlns:a16="http://schemas.microsoft.com/office/drawing/2014/main" id="{B34DCD40-FE79-484E-BA66-BE5C18B5A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522" y="3242619"/>
            <a:ext cx="1949278" cy="2062548"/>
          </a:xfrm>
          <a:prstGeom prst="rect">
            <a:avLst/>
          </a:prstGeom>
        </p:spPr>
      </p:pic>
    </p:spTree>
    <p:extLst>
      <p:ext uri="{BB962C8B-B14F-4D97-AF65-F5344CB8AC3E}">
        <p14:creationId xmlns:p14="http://schemas.microsoft.com/office/powerpoint/2010/main" val="329472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81FC2C-F501-4346-9C69-BF521CC76C6C}"/>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5" name="TextBox 4">
            <a:extLst>
              <a:ext uri="{FF2B5EF4-FFF2-40B4-BE49-F238E27FC236}">
                <a16:creationId xmlns:a16="http://schemas.microsoft.com/office/drawing/2014/main" id="{6FF31CAC-9FC7-4B7B-AD1D-9A8BF79AEB0F}"/>
              </a:ext>
            </a:extLst>
          </p:cNvPr>
          <p:cNvSpPr txBox="1"/>
          <p:nvPr/>
        </p:nvSpPr>
        <p:spPr>
          <a:xfrm>
            <a:off x="4227209" y="38030"/>
            <a:ext cx="4930859" cy="830997"/>
          </a:xfrm>
          <a:prstGeom prst="rect">
            <a:avLst/>
          </a:prstGeom>
          <a:noFill/>
        </p:spPr>
        <p:txBody>
          <a:bodyPr wrap="square">
            <a:spAutoFit/>
          </a:bodyPr>
          <a:lstStyle/>
          <a:p>
            <a:r>
              <a:rPr lang="en-US" sz="4800" b="1" dirty="0">
                <a:solidFill>
                  <a:schemeClr val="bg1"/>
                </a:solidFill>
                <a:latin typeface="Garamond" panose="02020404030301010803" pitchFamily="18" charset="0"/>
              </a:rPr>
              <a:t>Inclusion Criteria</a:t>
            </a:r>
            <a:endParaRPr lang="en-IN" sz="5400" b="1" dirty="0">
              <a:solidFill>
                <a:schemeClr val="bg1"/>
              </a:solidFill>
              <a:latin typeface="Garamond" panose="02020404030301010803" pitchFamily="18" charset="0"/>
            </a:endParaRPr>
          </a:p>
        </p:txBody>
      </p:sp>
      <p:pic>
        <p:nvPicPr>
          <p:cNvPr id="7" name="Picture 6" descr="A picture containing text, tool&#10;&#10;Description automatically generated">
            <a:extLst>
              <a:ext uri="{FF2B5EF4-FFF2-40B4-BE49-F238E27FC236}">
                <a16:creationId xmlns:a16="http://schemas.microsoft.com/office/drawing/2014/main" id="{7CCFDB98-7DDF-49E7-AE37-A524B6249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63" y="1834284"/>
            <a:ext cx="3595846" cy="3595846"/>
          </a:xfrm>
          <a:prstGeom prst="rect">
            <a:avLst/>
          </a:prstGeom>
          <a:ln w="228600" cap="sq" cmpd="thickThin">
            <a:solidFill>
              <a:srgbClr val="000000"/>
            </a:solidFill>
            <a:prstDash val="solid"/>
            <a:miter lim="800000"/>
          </a:ln>
          <a:effectLst>
            <a:outerShdw blurRad="76200" dir="18900000" sy="23000" kx="-1200000" algn="bl" rotWithShape="0">
              <a:prstClr val="black">
                <a:alpha val="20000"/>
              </a:prstClr>
            </a:outerShdw>
          </a:effectLst>
        </p:spPr>
      </p:pic>
      <p:sp>
        <p:nvSpPr>
          <p:cNvPr id="8" name="TextBox 7">
            <a:extLst>
              <a:ext uri="{FF2B5EF4-FFF2-40B4-BE49-F238E27FC236}">
                <a16:creationId xmlns:a16="http://schemas.microsoft.com/office/drawing/2014/main" id="{9F3CDB0A-862D-4429-A48C-537246FCF6F6}"/>
              </a:ext>
            </a:extLst>
          </p:cNvPr>
          <p:cNvSpPr txBox="1"/>
          <p:nvPr/>
        </p:nvSpPr>
        <p:spPr>
          <a:xfrm>
            <a:off x="5092506" y="1885068"/>
            <a:ext cx="6766560" cy="2400081"/>
          </a:xfrm>
          <a:prstGeom prst="rect">
            <a:avLst/>
          </a:prstGeom>
          <a:noFill/>
        </p:spPr>
        <p:txBody>
          <a:bodyPr wrap="square" rtlCol="0">
            <a:spAutoFit/>
          </a:bodyPr>
          <a:lstStyle/>
          <a:p>
            <a:r>
              <a:rPr lang="en-US" b="1" spc="300" dirty="0">
                <a:solidFill>
                  <a:srgbClr val="202124"/>
                </a:solidFill>
                <a:effectLst>
                  <a:outerShdw blurRad="38100" dist="38100" dir="2700000" algn="tl">
                    <a:srgbClr val="000000">
                      <a:alpha val="43137"/>
                    </a:srgbClr>
                  </a:outerShdw>
                </a:effectLst>
                <a:latin typeface="+mj-lt"/>
              </a:rPr>
              <a:t>The key features of our dataset is for target population which are we listed below:</a:t>
            </a:r>
          </a:p>
          <a:p>
            <a:endParaRPr lang="en-US" b="1" spc="300" dirty="0">
              <a:solidFill>
                <a:srgbClr val="202124"/>
              </a:solidFill>
              <a:effectLst>
                <a:outerShdw blurRad="38100" dist="38100" dir="2700000" algn="tl">
                  <a:srgbClr val="000000">
                    <a:alpha val="43137"/>
                  </a:srgbClr>
                </a:outerShdw>
              </a:effectLst>
              <a:latin typeface="+mj-lt"/>
            </a:endParaRPr>
          </a:p>
          <a:p>
            <a:pPr marL="285750" indent="-285750">
              <a:buClr>
                <a:srgbClr val="FF3300"/>
              </a:buClr>
              <a:buFont typeface="Wingdings" panose="05000000000000000000" pitchFamily="2" charset="2"/>
              <a:buChar char="q"/>
            </a:pPr>
            <a:r>
              <a:rPr lang="en-US" spc="300" dirty="0">
                <a:solidFill>
                  <a:srgbClr val="202124"/>
                </a:solidFill>
                <a:effectLst>
                  <a:outerShdw blurRad="38100" dist="38100" dir="2700000" algn="tl">
                    <a:srgbClr val="000000">
                      <a:alpha val="43137"/>
                    </a:srgbClr>
                  </a:outerShdw>
                </a:effectLst>
                <a:latin typeface="+mj-lt"/>
              </a:rPr>
              <a:t>License Base number</a:t>
            </a:r>
          </a:p>
          <a:p>
            <a:pPr marL="285750" indent="-285750">
              <a:lnSpc>
                <a:spcPct val="150000"/>
              </a:lnSpc>
              <a:buClr>
                <a:srgbClr val="FF3300"/>
              </a:buClr>
              <a:buFont typeface="Wingdings" panose="05000000000000000000" pitchFamily="2" charset="2"/>
              <a:buChar char="q"/>
            </a:pPr>
            <a:r>
              <a:rPr lang="en-US" spc="300" dirty="0">
                <a:solidFill>
                  <a:srgbClr val="202124"/>
                </a:solidFill>
                <a:effectLst>
                  <a:outerShdw blurRad="38100" dist="38100" dir="2700000" algn="tl">
                    <a:srgbClr val="000000">
                      <a:alpha val="43137"/>
                    </a:srgbClr>
                  </a:outerShdw>
                </a:effectLst>
                <a:latin typeface="+mj-lt"/>
              </a:rPr>
              <a:t>Location ID</a:t>
            </a:r>
          </a:p>
          <a:p>
            <a:pPr marL="285750" indent="-285750">
              <a:lnSpc>
                <a:spcPct val="150000"/>
              </a:lnSpc>
              <a:buClr>
                <a:srgbClr val="FF3300"/>
              </a:buClr>
              <a:buFont typeface="Wingdings" panose="05000000000000000000" pitchFamily="2" charset="2"/>
              <a:buChar char="q"/>
            </a:pPr>
            <a:r>
              <a:rPr lang="en-IN" spc="300" dirty="0">
                <a:solidFill>
                  <a:schemeClr val="bg1"/>
                </a:solidFill>
                <a:effectLst>
                  <a:outerShdw blurRad="38100" dist="38100" dir="2700000" algn="tl">
                    <a:srgbClr val="000000">
                      <a:alpha val="43137"/>
                    </a:srgbClr>
                  </a:outerShdw>
                </a:effectLst>
                <a:latin typeface="+mj-lt"/>
              </a:rPr>
              <a:t>Number of Vehicle &amp; Trips</a:t>
            </a:r>
          </a:p>
          <a:p>
            <a:pPr marL="285750" indent="-285750">
              <a:lnSpc>
                <a:spcPct val="150000"/>
              </a:lnSpc>
              <a:buClr>
                <a:srgbClr val="FF3300"/>
              </a:buClr>
              <a:buFont typeface="Wingdings" panose="05000000000000000000" pitchFamily="2" charset="2"/>
              <a:buChar char="q"/>
            </a:pPr>
            <a:r>
              <a:rPr lang="en-IN" spc="300" dirty="0">
                <a:solidFill>
                  <a:schemeClr val="bg1"/>
                </a:solidFill>
                <a:effectLst>
                  <a:outerShdw blurRad="38100" dist="38100" dir="2700000" algn="tl">
                    <a:srgbClr val="000000">
                      <a:alpha val="43137"/>
                    </a:srgbClr>
                  </a:outerShdw>
                </a:effectLst>
                <a:latin typeface="+mj-lt"/>
              </a:rPr>
              <a:t>Time Period(Hour, Day, Week, Month, Date)</a:t>
            </a:r>
          </a:p>
        </p:txBody>
      </p:sp>
    </p:spTree>
    <p:extLst>
      <p:ext uri="{BB962C8B-B14F-4D97-AF65-F5344CB8AC3E}">
        <p14:creationId xmlns:p14="http://schemas.microsoft.com/office/powerpoint/2010/main" val="3257471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429534-455E-428A-A814-4A5310080CCA}"/>
              </a:ext>
            </a:extLst>
          </p:cNvPr>
          <p:cNvSpPr>
            <a:spLocks noGrp="1"/>
          </p:cNvSpPr>
          <p:nvPr>
            <p:ph type="title"/>
          </p:nvPr>
        </p:nvSpPr>
        <p:spPr>
          <a:xfrm>
            <a:off x="138545" y="550799"/>
            <a:ext cx="11503917" cy="5542025"/>
          </a:xfrm>
        </p:spPr>
        <p:txBody>
          <a:bodyPr/>
          <a:lstStyle/>
          <a:p>
            <a:pPr algn="ctr"/>
            <a:r>
              <a:rPr lang="en-US" b="1" dirty="0">
                <a:solidFill>
                  <a:schemeClr val="bg2"/>
                </a:solidFill>
              </a:rPr>
              <a:t>DATA ANALYSIS</a:t>
            </a:r>
            <a:endParaRPr lang="en-IN" b="1" dirty="0">
              <a:solidFill>
                <a:schemeClr val="bg2"/>
              </a:solidFill>
            </a:endParaRPr>
          </a:p>
        </p:txBody>
      </p:sp>
      <p:sp>
        <p:nvSpPr>
          <p:cNvPr id="4" name="Slide Number Placeholder 3">
            <a:extLst>
              <a:ext uri="{FF2B5EF4-FFF2-40B4-BE49-F238E27FC236}">
                <a16:creationId xmlns:a16="http://schemas.microsoft.com/office/drawing/2014/main" id="{69786BEA-9629-4AF2-82BB-FDE8C3FCE130}"/>
              </a:ext>
            </a:extLst>
          </p:cNvPr>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30665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6E0C47F-E50C-4712-8035-43B6F2E2B454}"/>
              </a:ext>
            </a:extLst>
          </p:cNvPr>
          <p:cNvSpPr>
            <a:spLocks noGrp="1"/>
          </p:cNvSpPr>
          <p:nvPr>
            <p:ph type="title"/>
          </p:nvPr>
        </p:nvSpPr>
        <p:spPr/>
        <p:txBody>
          <a:bodyPr>
            <a:normAutofit fontScale="90000"/>
          </a:bodyPr>
          <a:lstStyle/>
          <a:p>
            <a:pPr algn="ctr">
              <a:lnSpc>
                <a:spcPct val="150000"/>
              </a:lnSpc>
            </a:pPr>
            <a:r>
              <a:rPr lang="en-IN" b="1" dirty="0">
                <a:solidFill>
                  <a:schemeClr val="bg2"/>
                </a:solidFill>
              </a:rPr>
              <a:t>Top 10 number of Trips per Base in 2015</a:t>
            </a:r>
          </a:p>
        </p:txBody>
      </p:sp>
      <p:sp>
        <p:nvSpPr>
          <p:cNvPr id="14" name="Content Placeholder 13">
            <a:extLst>
              <a:ext uri="{FF2B5EF4-FFF2-40B4-BE49-F238E27FC236}">
                <a16:creationId xmlns:a16="http://schemas.microsoft.com/office/drawing/2014/main" id="{17E81BE4-10D3-4993-B777-0803F446FCF8}"/>
              </a:ext>
            </a:extLst>
          </p:cNvPr>
          <p:cNvSpPr>
            <a:spLocks noGrp="1"/>
          </p:cNvSpPr>
          <p:nvPr>
            <p:ph sz="half" idx="1"/>
          </p:nvPr>
        </p:nvSpPr>
        <p:spPr/>
        <p:txBody>
          <a:bodyPr/>
          <a:lstStyle/>
          <a:p>
            <a:endParaRPr lang="en-IN"/>
          </a:p>
        </p:txBody>
      </p:sp>
      <p:sp>
        <p:nvSpPr>
          <p:cNvPr id="15" name="Content Placeholder 14">
            <a:extLst>
              <a:ext uri="{FF2B5EF4-FFF2-40B4-BE49-F238E27FC236}">
                <a16:creationId xmlns:a16="http://schemas.microsoft.com/office/drawing/2014/main" id="{6FDD4E37-6CA2-4474-8950-805798F55F17}"/>
              </a:ext>
            </a:extLst>
          </p:cNvPr>
          <p:cNvSpPr>
            <a:spLocks noGrp="1"/>
          </p:cNvSpPr>
          <p:nvPr>
            <p:ph sz="half" idx="2"/>
          </p:nvPr>
        </p:nvSpPr>
        <p:spPr/>
        <p:txBody>
          <a:bodyPr>
            <a:normAutofit/>
          </a:bodyPr>
          <a:lstStyle/>
          <a:p>
            <a:r>
              <a:rPr lang="en-IN" dirty="0">
                <a:solidFill>
                  <a:schemeClr val="bg2">
                    <a:alpha val="60000"/>
                  </a:schemeClr>
                </a:solidFill>
              </a:rPr>
              <a:t>According to the chart Watson Car Service base number has the highest number of trips, whereas Super Class Radio </a:t>
            </a:r>
            <a:r>
              <a:rPr lang="en-IN" dirty="0" err="1">
                <a:solidFill>
                  <a:schemeClr val="bg2">
                    <a:alpha val="60000"/>
                  </a:schemeClr>
                </a:solidFill>
              </a:rPr>
              <a:t>Disp</a:t>
            </a:r>
            <a:r>
              <a:rPr lang="en-IN" dirty="0">
                <a:solidFill>
                  <a:schemeClr val="bg2">
                    <a:alpha val="60000"/>
                  </a:schemeClr>
                </a:solidFill>
              </a:rPr>
              <a:t> INC base number has the least number of trips.</a:t>
            </a:r>
          </a:p>
        </p:txBody>
      </p:sp>
      <p:sp>
        <p:nvSpPr>
          <p:cNvPr id="3" name="Slide Number Placeholder 2">
            <a:extLst>
              <a:ext uri="{FF2B5EF4-FFF2-40B4-BE49-F238E27FC236}">
                <a16:creationId xmlns:a16="http://schemas.microsoft.com/office/drawing/2014/main" id="{0DEF962A-F091-4A30-AECD-F7F989503E12}"/>
              </a:ext>
            </a:extLst>
          </p:cNvPr>
          <p:cNvSpPr>
            <a:spLocks noGrp="1"/>
          </p:cNvSpPr>
          <p:nvPr>
            <p:ph type="sldNum" sz="quarter" idx="12"/>
          </p:nvPr>
        </p:nvSpPr>
        <p:spPr/>
        <p:txBody>
          <a:bodyPr/>
          <a:lstStyle/>
          <a:p>
            <a:fld id="{DBA1B0FB-D917-4C8C-928F-313BD683BF39}" type="slidenum">
              <a:rPr lang="en-US" smtClean="0"/>
              <a:t>9</a:t>
            </a:fld>
            <a:endParaRPr lang="en-US"/>
          </a:p>
        </p:txBody>
      </p:sp>
      <p:pic>
        <p:nvPicPr>
          <p:cNvPr id="12" name="Picture 11">
            <a:extLst>
              <a:ext uri="{FF2B5EF4-FFF2-40B4-BE49-F238E27FC236}">
                <a16:creationId xmlns:a16="http://schemas.microsoft.com/office/drawing/2014/main" id="{D6DF0DB6-3E68-48F6-B3B2-552CBDE1F5D5}"/>
              </a:ext>
            </a:extLst>
          </p:cNvPr>
          <p:cNvPicPr>
            <a:picLocks noChangeAspect="1"/>
          </p:cNvPicPr>
          <p:nvPr/>
        </p:nvPicPr>
        <p:blipFill rotWithShape="1">
          <a:blip r:embed="rId2">
            <a:extLst>
              <a:ext uri="{28A0092B-C50C-407E-A947-70E740481C1C}">
                <a14:useLocalDpi xmlns:a14="http://schemas.microsoft.com/office/drawing/2010/main" val="0"/>
              </a:ext>
            </a:extLst>
          </a:blip>
          <a:srcRect l="-7" t="1" r="12791" b="7007"/>
          <a:stretch/>
        </p:blipFill>
        <p:spPr>
          <a:xfrm>
            <a:off x="550862" y="2097175"/>
            <a:ext cx="5435600" cy="3995650"/>
          </a:xfrm>
          <a:prstGeom prst="rect">
            <a:avLst/>
          </a:prstGeom>
        </p:spPr>
      </p:pic>
    </p:spTree>
    <p:extLst>
      <p:ext uri="{BB962C8B-B14F-4D97-AF65-F5344CB8AC3E}">
        <p14:creationId xmlns:p14="http://schemas.microsoft.com/office/powerpoint/2010/main" val="8345497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4172</TotalTime>
  <Words>2474</Words>
  <Application>Microsoft Office PowerPoint</Application>
  <PresentationFormat>Widescreen</PresentationFormat>
  <Paragraphs>226</Paragraphs>
  <Slides>42</Slides>
  <Notes>0</Notes>
  <HiddenSlides>19</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Avenir Next LT Pro</vt:lpstr>
      <vt:lpstr>Avenir Next LT Pro (Body)</vt:lpstr>
      <vt:lpstr>Avenir Next LT Pro (Headings)</vt:lpstr>
      <vt:lpstr>Calibri</vt:lpstr>
      <vt:lpstr>Centaur</vt:lpstr>
      <vt:lpstr>Garamond</vt:lpstr>
      <vt:lpstr>Helvetica</vt:lpstr>
      <vt:lpstr>Lato</vt:lpstr>
      <vt:lpstr>Wingdings</vt:lpstr>
      <vt:lpstr>3DFloatVTI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vt:lpstr>
      <vt:lpstr>Top 10 number of Trips per Base in 2015</vt:lpstr>
      <vt:lpstr>Top 10 No. of Vehicles per Base number in 2015</vt:lpstr>
      <vt:lpstr>Avg. Number of Vehicles per Trips in 2015 </vt:lpstr>
      <vt:lpstr>Avg. Number of Trips per Month in 2015</vt:lpstr>
      <vt:lpstr>DATA PRODUCT IN TABLEAU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Visualization</vt:lpstr>
      <vt:lpstr>PowerPoint Presentation</vt:lpstr>
      <vt:lpstr>2) Distribution of Uber Pickups among the Bases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Jigar Pankajbhai Patel</dc:creator>
  <cp:lastModifiedBy>Jigar Pankajbhai Patel</cp:lastModifiedBy>
  <cp:revision>139</cp:revision>
  <dcterms:created xsi:type="dcterms:W3CDTF">2021-11-04T18:05:24Z</dcterms:created>
  <dcterms:modified xsi:type="dcterms:W3CDTF">2021-12-18T09:56:52Z</dcterms:modified>
</cp:coreProperties>
</file>